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61" r:id="rId6"/>
    <p:sldId id="262" r:id="rId7"/>
    <p:sldId id="263" r:id="rId8"/>
    <p:sldId id="264" r:id="rId9"/>
    <p:sldId id="266" r:id="rId10"/>
    <p:sldId id="267" r:id="rId11"/>
    <p:sldId id="268" r:id="rId12"/>
    <p:sldId id="269" r:id="rId13"/>
    <p:sldId id="270" r:id="rId14"/>
    <p:sldId id="271" r:id="rId15"/>
    <p:sldId id="265" r:id="rId16"/>
    <p:sldId id="273" r:id="rId17"/>
    <p:sldId id="274" r:id="rId18"/>
    <p:sldId id="276" r:id="rId19"/>
    <p:sldId id="272" r:id="rId20"/>
    <p:sldId id="275" r:id="rId21"/>
    <p:sldId id="277"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02.05.2014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02.05.2014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02.05.2014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02.05.2014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02.05.2014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02.05.2014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2468" y="20187"/>
            <a:ext cx="8280920" cy="769441"/>
          </a:xfrm>
          <a:prstGeom prst="rect">
            <a:avLst/>
          </a:prstGeom>
          <a:effectLst>
            <a:outerShdw blurRad="76200" dist="25400" dir="5400000" algn="t" rotWithShape="0">
              <a:prstClr val="black">
                <a:alpha val="40000"/>
              </a:prstClr>
            </a:outerShdw>
          </a:effectLst>
        </p:spPr>
        <p:txBody>
          <a:bodyPr wrap="square">
            <a:spAutoFit/>
          </a:bodyPr>
          <a:lstStyle/>
          <a:p>
            <a:pPr algn="ctr"/>
            <a:r>
              <a:rPr lang="ru-RU" sz="2200" b="1" dirty="0" smtClean="0"/>
              <a:t>МИНИСТЕРСТВО </a:t>
            </a:r>
            <a:r>
              <a:rPr lang="ru-RU" sz="2200" b="1" dirty="0"/>
              <a:t>ФИНАНСОВ РЕСПУБЛИКИ ТАДЖИКИСТАН</a:t>
            </a:r>
            <a:br>
              <a:rPr lang="ru-RU" sz="2200" b="1" dirty="0"/>
            </a:br>
            <a:r>
              <a:rPr lang="ru-RU" sz="2200" b="1" dirty="0"/>
              <a:t> ФИНАНСОВО-ЭКОНОМИЧЕСКИЙ ИНСТИТУТ ТАДЖИКИСТАНА </a:t>
            </a:r>
            <a:endParaRPr lang="en-US" sz="2200" b="1" dirty="0"/>
          </a:p>
        </p:txBody>
      </p:sp>
      <p:pic>
        <p:nvPicPr>
          <p:cNvPr id="5" name="Picture 5" descr="C:\Documents and Settings\User\Рабочий стол\Новая папка\DSC_0588.JPG"/>
          <p:cNvPicPr>
            <a:picLocks noChangeAspect="1" noChangeArrowheads="1"/>
          </p:cNvPicPr>
          <p:nvPr/>
        </p:nvPicPr>
        <p:blipFill>
          <a:blip r:embed="rId2" cstate="print"/>
          <a:srcRect/>
          <a:stretch>
            <a:fillRect/>
          </a:stretch>
        </p:blipFill>
        <p:spPr bwMode="auto">
          <a:xfrm>
            <a:off x="1212411" y="3140967"/>
            <a:ext cx="6730211" cy="3113761"/>
          </a:xfrm>
          <a:prstGeom prst="rect">
            <a:avLst/>
          </a:prstGeom>
          <a:ln w="88900" cap="sq" cmpd="thickThin">
            <a:solidFill>
              <a:srgbClr val="000000"/>
            </a:solidFill>
            <a:prstDash val="solid"/>
            <a:miter lim="800000"/>
          </a:ln>
          <a:effectLst>
            <a:innerShdw blurRad="76200">
              <a:srgbClr val="000000"/>
            </a:innerShdw>
          </a:effectLst>
        </p:spPr>
      </p:pic>
      <p:pic>
        <p:nvPicPr>
          <p:cNvPr id="1026" name="Picture 2" descr="C:\Documents and Settings\User\Рабочий стол\Лого\DMI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9872" y="789629"/>
            <a:ext cx="2016224" cy="2063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9708956"/>
      </p:ext>
    </p:extLst>
  </p:cSld>
  <p:clrMapOvr>
    <a:masterClrMapping/>
  </p:clrMapOvr>
  <mc:AlternateContent xmlns:mc="http://schemas.openxmlformats.org/markup-compatibility/2006" xmlns:p14="http://schemas.microsoft.com/office/powerpoint/2010/main">
    <mc:Choice Requires="p14">
      <p:transition spd="slow" p14:dur="30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инвестиционный </a:t>
            </a:r>
            <a:r>
              <a:rPr lang="ru-RU" sz="3200" dirty="0"/>
              <a:t>открытость </a:t>
            </a:r>
            <a:r>
              <a:rPr lang="ru-RU" sz="3200" dirty="0" smtClean="0"/>
              <a:t>регионов</a:t>
            </a:r>
            <a:endParaRPr lang="ru-RU" sz="3200" dirty="0"/>
          </a:p>
        </p:txBody>
      </p:sp>
      <p:sp>
        <p:nvSpPr>
          <p:cNvPr id="3" name="Объект 2"/>
          <p:cNvSpPr>
            <a:spLocks noGrp="1"/>
          </p:cNvSpPr>
          <p:nvPr>
            <p:ph idx="1"/>
          </p:nvPr>
        </p:nvSpPr>
        <p:spPr/>
        <p:txBody>
          <a:bodyPr>
            <a:normAutofit/>
          </a:bodyPr>
          <a:lstStyle/>
          <a:p>
            <a:endParaRPr lang="ru-RU" sz="2400" dirty="0" smtClean="0"/>
          </a:p>
          <a:p>
            <a:endParaRPr lang="ru-RU" sz="2400" dirty="0"/>
          </a:p>
          <a:p>
            <a:endParaRPr lang="ru-RU" sz="2400" dirty="0" smtClean="0"/>
          </a:p>
          <a:p>
            <a:endParaRPr lang="ru-RU" sz="2400" dirty="0"/>
          </a:p>
          <a:p>
            <a:endParaRPr lang="ru-RU" sz="2400" dirty="0"/>
          </a:p>
          <a:p>
            <a:r>
              <a:rPr lang="ru-RU" sz="2400" dirty="0"/>
              <a:t>где  </a:t>
            </a:r>
            <a:r>
              <a:rPr lang="ru-RU" sz="2400" dirty="0" smtClean="0"/>
              <a:t>         - инвестиционная </a:t>
            </a:r>
            <a:r>
              <a:rPr lang="ru-RU" sz="2400" dirty="0"/>
              <a:t>открытость региона;</a:t>
            </a:r>
          </a:p>
          <a:p>
            <a:r>
              <a:rPr lang="ru-RU" sz="2400" dirty="0" smtClean="0"/>
              <a:t>      </a:t>
            </a:r>
            <a:r>
              <a:rPr lang="ru-RU" sz="2400" dirty="0"/>
              <a:t>- прямые и прочие инвестиции в экономику региона</a:t>
            </a:r>
            <a:r>
              <a:rPr lang="ru-RU" sz="2400" dirty="0" smtClean="0"/>
              <a:t>;</a:t>
            </a:r>
          </a:p>
          <a:p>
            <a:pPr marL="0" indent="0">
              <a:buNone/>
            </a:pPr>
            <a:endParaRPr lang="ru-RU" sz="2400" dirty="0"/>
          </a:p>
          <a:p>
            <a:r>
              <a:rPr lang="ru-RU" sz="2400" dirty="0" smtClean="0"/>
              <a:t>      </a:t>
            </a:r>
            <a:r>
              <a:rPr lang="ru-RU" sz="2400" dirty="0"/>
              <a:t>- общая сумма инвестиций в экономику страны.</a:t>
            </a:r>
          </a:p>
          <a:p>
            <a:endParaRPr lang="ru-RU" sz="24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1916832"/>
            <a:ext cx="4392488" cy="1724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8338" y="3812468"/>
            <a:ext cx="640837" cy="480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4326977"/>
            <a:ext cx="504056" cy="528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1272" y="5147718"/>
            <a:ext cx="530368" cy="486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6815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a:t>Изменение структуры инвестиционной открытости регионов Таджикистана в 2003 и 2011 гг.</a:t>
            </a:r>
            <a:r>
              <a:rPr lang="ru-RU" sz="2800" dirty="0"/>
              <a:t/>
            </a:r>
            <a:br>
              <a:rPr lang="ru-RU" sz="2800" dirty="0"/>
            </a:br>
            <a:endParaRPr lang="ru-RU" sz="2800"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605373"/>
            <a:ext cx="8496944" cy="4487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0880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sz="3200" dirty="0" smtClean="0"/>
              <a:t>Выводы</a:t>
            </a:r>
            <a:endParaRPr lang="ru-RU" sz="3200" dirty="0"/>
          </a:p>
        </p:txBody>
      </p:sp>
      <p:sp>
        <p:nvSpPr>
          <p:cNvPr id="3" name="Объект 2"/>
          <p:cNvSpPr>
            <a:spLocks noGrp="1"/>
          </p:cNvSpPr>
          <p:nvPr>
            <p:ph idx="1"/>
          </p:nvPr>
        </p:nvSpPr>
        <p:spPr/>
        <p:txBody>
          <a:bodyPr>
            <a:normAutofit fontScale="55000" lnSpcReduction="20000"/>
          </a:bodyPr>
          <a:lstStyle/>
          <a:p>
            <a:r>
              <a:rPr lang="ru-RU" dirty="0"/>
              <a:t>Отсюда  </a:t>
            </a:r>
            <a:r>
              <a:rPr lang="ru-RU" dirty="0" smtClean="0"/>
              <a:t>       </a:t>
            </a:r>
          </a:p>
          <a:p>
            <a:endParaRPr lang="ru-RU" dirty="0" smtClean="0"/>
          </a:p>
          <a:p>
            <a:endParaRPr lang="ru-RU" dirty="0"/>
          </a:p>
          <a:p>
            <a:endParaRPr lang="ru-RU" dirty="0" smtClean="0"/>
          </a:p>
          <a:p>
            <a:endParaRPr lang="ru-RU" dirty="0"/>
          </a:p>
          <a:p>
            <a:endParaRPr lang="ru-RU" dirty="0"/>
          </a:p>
          <a:p>
            <a:r>
              <a:rPr lang="ru-RU" dirty="0" smtClean="0"/>
              <a:t>Этот </a:t>
            </a:r>
            <a:r>
              <a:rPr lang="ru-RU" dirty="0"/>
              <a:t>показатель говорит о том, что за сравниваемые 2003 и </a:t>
            </a:r>
            <a:r>
              <a:rPr lang="ru-RU" dirty="0" smtClean="0"/>
              <a:t>2011 </a:t>
            </a:r>
            <a:r>
              <a:rPr lang="ru-RU" dirty="0"/>
              <a:t>годы в структуре инвестиционной открытости произошли существенные сдвиги и что в процентном пункте составляет 162,19%.</a:t>
            </a:r>
          </a:p>
          <a:p>
            <a:r>
              <a:rPr lang="ru-RU" dirty="0"/>
              <a:t>Расчет показателя степени интенсивности абсолютного структурного сдвига -  </a:t>
            </a:r>
            <a:endParaRPr lang="ru-RU" dirty="0" smtClean="0"/>
          </a:p>
          <a:p>
            <a:endParaRPr lang="ru-RU" dirty="0" smtClean="0"/>
          </a:p>
          <a:p>
            <a:endParaRPr lang="ru-RU" dirty="0"/>
          </a:p>
          <a:p>
            <a:endParaRPr lang="ru-RU" dirty="0" smtClean="0"/>
          </a:p>
          <a:p>
            <a:r>
              <a:rPr lang="ru-RU" dirty="0" smtClean="0"/>
              <a:t>говорит </a:t>
            </a:r>
            <a:r>
              <a:rPr lang="ru-RU" dirty="0"/>
              <a:t>о том, что изменение структуры инвестиционной открытости регионов в течение 7 лет можно считать высоким</a:t>
            </a:r>
            <a:r>
              <a:rPr lang="ru-RU" dirty="0" smtClean="0"/>
              <a:t>.</a:t>
            </a:r>
            <a:endParaRPr lang="ru-RU"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484784"/>
            <a:ext cx="3888432"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4293096"/>
            <a:ext cx="1728192" cy="740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1958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инвестиционный открытость </a:t>
            </a:r>
            <a:r>
              <a:rPr lang="ru-RU" dirty="0"/>
              <a:t>регионов </a:t>
            </a:r>
          </a:p>
        </p:txBody>
      </p:sp>
      <p:sp>
        <p:nvSpPr>
          <p:cNvPr id="3" name="Объект 2"/>
          <p:cNvSpPr>
            <a:spLocks noGrp="1"/>
          </p:cNvSpPr>
          <p:nvPr>
            <p:ph idx="1"/>
          </p:nvPr>
        </p:nvSpPr>
        <p:spPr/>
        <p:txBody>
          <a:bodyPr>
            <a:normAutofit lnSpcReduction="10000"/>
          </a:bodyPr>
          <a:lstStyle/>
          <a:p>
            <a:r>
              <a:rPr lang="ru-RU" dirty="0"/>
              <a:t>Темп прироста структурных сдвигов инвестиционной открытости регионов </a:t>
            </a:r>
            <a:r>
              <a:rPr lang="ru-RU" dirty="0" smtClean="0"/>
              <a:t>– </a:t>
            </a:r>
          </a:p>
          <a:p>
            <a:endParaRPr lang="ru-RU" dirty="0"/>
          </a:p>
          <a:p>
            <a:pPr marL="0" indent="0">
              <a:buNone/>
            </a:pPr>
            <a:r>
              <a:rPr lang="ru-RU" dirty="0" smtClean="0"/>
              <a:t>что </a:t>
            </a:r>
            <a:r>
              <a:rPr lang="ru-RU" dirty="0"/>
              <a:t>свидетельствует о создании инвестиционного климата в регионах Таджикистана. Таким образом, результаты исследования свидетельствует о том, что тенденция развития инвестиционной открытости регионов весьма различны.</a:t>
            </a:r>
          </a:p>
          <a:p>
            <a:endParaRPr lang="ru-RU" dirty="0"/>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2420889"/>
            <a:ext cx="2160240" cy="761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1887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a:t>Уравнение множественной регрессии по регионам Таджикистана</a:t>
            </a:r>
            <a:r>
              <a:rPr lang="ru-RU" sz="2800" dirty="0"/>
              <a:t/>
            </a:r>
            <a:br>
              <a:rPr lang="ru-RU" sz="2800" dirty="0"/>
            </a:br>
            <a:endParaRPr lang="ru-RU" sz="2800" dirty="0"/>
          </a:p>
        </p:txBody>
      </p:sp>
      <p:graphicFrame>
        <p:nvGraphicFramePr>
          <p:cNvPr id="4" name="Таблица 3"/>
          <p:cNvGraphicFramePr>
            <a:graphicFrameLocks noGrp="1"/>
          </p:cNvGraphicFramePr>
          <p:nvPr>
            <p:extLst>
              <p:ext uri="{D42A27DB-BD31-4B8C-83A1-F6EECF244321}">
                <p14:modId xmlns:p14="http://schemas.microsoft.com/office/powerpoint/2010/main" val="1906572303"/>
              </p:ext>
            </p:extLst>
          </p:nvPr>
        </p:nvGraphicFramePr>
        <p:xfrm>
          <a:off x="467544" y="1916832"/>
          <a:ext cx="8208912" cy="4248472"/>
        </p:xfrm>
        <a:graphic>
          <a:graphicData uri="http://schemas.openxmlformats.org/drawingml/2006/table">
            <a:tbl>
              <a:tblPr firstRow="1" firstCol="1" lastRow="1" lastCol="1" bandRow="1" bandCol="1"/>
              <a:tblGrid>
                <a:gridCol w="2730468"/>
                <a:gridCol w="5478444"/>
              </a:tblGrid>
              <a:tr h="850043">
                <a:tc>
                  <a:txBody>
                    <a:bodyPr/>
                    <a:lstStyle/>
                    <a:p>
                      <a:pPr algn="ctr">
                        <a:spcAft>
                          <a:spcPts val="0"/>
                        </a:spcAft>
                      </a:pPr>
                      <a:r>
                        <a:rPr lang="ru-RU" sz="2400" dirty="0">
                          <a:solidFill>
                            <a:srgbClr val="000000"/>
                          </a:solidFill>
                          <a:effectLst/>
                          <a:latin typeface="Times New Roman"/>
                          <a:ea typeface="Times New Roman"/>
                        </a:rPr>
                        <a:t>Регионы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a:solidFill>
                            <a:srgbClr val="000000"/>
                          </a:solidFill>
                          <a:effectLst/>
                          <a:latin typeface="Times New Roman"/>
                          <a:ea typeface="Times New Roman"/>
                        </a:rPr>
                        <a:t>Уравнение регрессии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0043">
                <a:tc>
                  <a:txBody>
                    <a:bodyPr/>
                    <a:lstStyle/>
                    <a:p>
                      <a:pPr algn="just">
                        <a:spcAft>
                          <a:spcPts val="0"/>
                        </a:spcAft>
                      </a:pPr>
                      <a:r>
                        <a:rPr lang="ru-RU" sz="2400" dirty="0" err="1">
                          <a:solidFill>
                            <a:srgbClr val="000000"/>
                          </a:solidFill>
                          <a:effectLst/>
                          <a:latin typeface="Times New Roman"/>
                          <a:ea typeface="Times New Roman"/>
                        </a:rPr>
                        <a:t>Хатлонская</a:t>
                      </a:r>
                      <a:r>
                        <a:rPr lang="ru-RU" sz="2400" dirty="0">
                          <a:solidFill>
                            <a:srgbClr val="000000"/>
                          </a:solidFill>
                          <a:effectLst/>
                          <a:latin typeface="Times New Roman"/>
                          <a:ea typeface="Times New Roman"/>
                        </a:rPr>
                        <a:t> область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4055" algn="just">
                        <a:spcAft>
                          <a:spcPts val="0"/>
                        </a:spcAft>
                      </a:pPr>
                      <a:r>
                        <a:rPr lang="ru-RU" sz="2400" dirty="0">
                          <a:solidFill>
                            <a:srgbClr val="000000"/>
                          </a:solidFill>
                          <a:effectLst/>
                          <a:latin typeface="Times New Roman"/>
                          <a:ea typeface="Times New Roman"/>
                        </a:rPr>
                        <a:t>У= 922,6+3,2498 х</a:t>
                      </a:r>
                      <a:r>
                        <a:rPr lang="ru-RU" sz="2400" baseline="-25000" dirty="0">
                          <a:solidFill>
                            <a:srgbClr val="000000"/>
                          </a:solidFill>
                          <a:effectLst/>
                          <a:latin typeface="Times New Roman"/>
                          <a:ea typeface="Times New Roman"/>
                        </a:rPr>
                        <a:t>1 </a:t>
                      </a:r>
                      <a:r>
                        <a:rPr lang="ru-RU" sz="2400" dirty="0">
                          <a:solidFill>
                            <a:srgbClr val="000000"/>
                          </a:solidFill>
                          <a:effectLst/>
                          <a:latin typeface="Times New Roman"/>
                          <a:ea typeface="Times New Roman"/>
                        </a:rPr>
                        <a:t>+ 11,6328 х</a:t>
                      </a:r>
                      <a:r>
                        <a:rPr lang="ru-RU" sz="2400" baseline="-25000" dirty="0">
                          <a:solidFill>
                            <a:srgbClr val="000000"/>
                          </a:solidFill>
                          <a:effectLst/>
                          <a:latin typeface="Times New Roman"/>
                          <a:ea typeface="Times New Roman"/>
                        </a:rPr>
                        <a:t>2</a:t>
                      </a:r>
                      <a:endParaRPr lang="ru-RU"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2172">
                <a:tc>
                  <a:txBody>
                    <a:bodyPr/>
                    <a:lstStyle/>
                    <a:p>
                      <a:pPr algn="just">
                        <a:spcAft>
                          <a:spcPts val="0"/>
                        </a:spcAft>
                      </a:pPr>
                      <a:r>
                        <a:rPr lang="ru-RU" sz="2400">
                          <a:solidFill>
                            <a:srgbClr val="000000"/>
                          </a:solidFill>
                          <a:effectLst/>
                          <a:latin typeface="Times New Roman"/>
                          <a:ea typeface="Times New Roman"/>
                        </a:rPr>
                        <a:t>Согдийская область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4055" algn="just">
                        <a:spcAft>
                          <a:spcPts val="0"/>
                        </a:spcAft>
                      </a:pPr>
                      <a:r>
                        <a:rPr lang="ru-RU" sz="2400" dirty="0">
                          <a:solidFill>
                            <a:srgbClr val="000000"/>
                          </a:solidFill>
                          <a:effectLst/>
                          <a:latin typeface="Times New Roman"/>
                          <a:ea typeface="Times New Roman"/>
                        </a:rPr>
                        <a:t>У=847,8+1,2626х</a:t>
                      </a:r>
                      <a:r>
                        <a:rPr lang="ru-RU" sz="2400" baseline="-25000" dirty="0">
                          <a:solidFill>
                            <a:srgbClr val="000000"/>
                          </a:solidFill>
                          <a:effectLst/>
                          <a:latin typeface="Times New Roman"/>
                          <a:ea typeface="Times New Roman"/>
                        </a:rPr>
                        <a:t>1</a:t>
                      </a:r>
                      <a:r>
                        <a:rPr lang="ru-RU" sz="2400" dirty="0">
                          <a:solidFill>
                            <a:srgbClr val="000000"/>
                          </a:solidFill>
                          <a:effectLst/>
                          <a:latin typeface="Times New Roman"/>
                          <a:ea typeface="Times New Roman"/>
                        </a:rPr>
                        <a:t>+0,0164 х</a:t>
                      </a:r>
                      <a:r>
                        <a:rPr lang="ru-RU" sz="2400" baseline="-25000" dirty="0">
                          <a:solidFill>
                            <a:srgbClr val="000000"/>
                          </a:solidFill>
                          <a:effectLst/>
                          <a:latin typeface="Times New Roman"/>
                          <a:ea typeface="Times New Roman"/>
                        </a:rPr>
                        <a:t>2</a:t>
                      </a:r>
                      <a:endParaRPr lang="ru-RU"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0043">
                <a:tc>
                  <a:txBody>
                    <a:bodyPr/>
                    <a:lstStyle/>
                    <a:p>
                      <a:pPr algn="just">
                        <a:spcAft>
                          <a:spcPts val="0"/>
                        </a:spcAft>
                      </a:pPr>
                      <a:r>
                        <a:rPr lang="ru-RU" sz="2400">
                          <a:solidFill>
                            <a:srgbClr val="000000"/>
                          </a:solidFill>
                          <a:effectLst/>
                          <a:latin typeface="Times New Roman"/>
                          <a:ea typeface="Times New Roman"/>
                        </a:rPr>
                        <a:t>ГБАО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4055" algn="just">
                        <a:spcAft>
                          <a:spcPts val="0"/>
                        </a:spcAft>
                      </a:pPr>
                      <a:r>
                        <a:rPr lang="ru-RU" sz="2400" dirty="0">
                          <a:solidFill>
                            <a:srgbClr val="000000"/>
                          </a:solidFill>
                          <a:effectLst/>
                          <a:latin typeface="Times New Roman"/>
                          <a:ea typeface="Times New Roman"/>
                        </a:rPr>
                        <a:t>У= 71,4+3,7460 х</a:t>
                      </a:r>
                      <a:r>
                        <a:rPr lang="ru-RU" sz="2400" baseline="-25000" dirty="0">
                          <a:solidFill>
                            <a:srgbClr val="000000"/>
                          </a:solidFill>
                          <a:effectLst/>
                          <a:latin typeface="Times New Roman"/>
                          <a:ea typeface="Times New Roman"/>
                        </a:rPr>
                        <a:t>1</a:t>
                      </a:r>
                      <a:r>
                        <a:rPr lang="ru-RU" sz="2400" dirty="0">
                          <a:solidFill>
                            <a:srgbClr val="000000"/>
                          </a:solidFill>
                          <a:effectLst/>
                          <a:latin typeface="Times New Roman"/>
                          <a:ea typeface="Times New Roman"/>
                        </a:rPr>
                        <a:t>+0,2865 х</a:t>
                      </a:r>
                      <a:r>
                        <a:rPr lang="ru-RU" sz="2400" baseline="-25000" dirty="0">
                          <a:solidFill>
                            <a:srgbClr val="000000"/>
                          </a:solidFill>
                          <a:effectLst/>
                          <a:latin typeface="Times New Roman"/>
                          <a:ea typeface="Times New Roman"/>
                        </a:rPr>
                        <a:t>2</a:t>
                      </a:r>
                      <a:endParaRPr lang="ru-RU"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6171">
                <a:tc>
                  <a:txBody>
                    <a:bodyPr/>
                    <a:lstStyle/>
                    <a:p>
                      <a:pPr algn="just">
                        <a:spcAft>
                          <a:spcPts val="0"/>
                        </a:spcAft>
                      </a:pPr>
                      <a:r>
                        <a:rPr lang="ru-RU" sz="2400">
                          <a:solidFill>
                            <a:srgbClr val="000000"/>
                          </a:solidFill>
                          <a:effectLst/>
                          <a:latin typeface="Times New Roman"/>
                          <a:ea typeface="Times New Roman"/>
                        </a:rPr>
                        <a:t>Город Душанбе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4055" algn="just">
                        <a:spcAft>
                          <a:spcPts val="0"/>
                        </a:spcAft>
                      </a:pPr>
                      <a:r>
                        <a:rPr lang="ru-RU" sz="2400" dirty="0">
                          <a:solidFill>
                            <a:srgbClr val="000000"/>
                          </a:solidFill>
                          <a:effectLst/>
                          <a:latin typeface="Times New Roman"/>
                          <a:ea typeface="Times New Roman"/>
                        </a:rPr>
                        <a:t>У=669,2+2,5041 х</a:t>
                      </a:r>
                      <a:r>
                        <a:rPr lang="ru-RU" sz="2400" baseline="-25000" dirty="0">
                          <a:solidFill>
                            <a:srgbClr val="000000"/>
                          </a:solidFill>
                          <a:effectLst/>
                          <a:latin typeface="Times New Roman"/>
                          <a:ea typeface="Times New Roman"/>
                        </a:rPr>
                        <a:t>1</a:t>
                      </a:r>
                      <a:r>
                        <a:rPr lang="ru-RU" sz="2400" dirty="0">
                          <a:solidFill>
                            <a:srgbClr val="000000"/>
                          </a:solidFill>
                          <a:effectLst/>
                          <a:latin typeface="Times New Roman"/>
                          <a:ea typeface="Times New Roman"/>
                        </a:rPr>
                        <a:t>+0,1094 х</a:t>
                      </a:r>
                      <a:r>
                        <a:rPr lang="ru-RU" sz="2400" baseline="-25000" dirty="0">
                          <a:solidFill>
                            <a:srgbClr val="000000"/>
                          </a:solidFill>
                          <a:effectLst/>
                          <a:latin typeface="Times New Roman"/>
                          <a:ea typeface="Times New Roman"/>
                        </a:rPr>
                        <a:t>2</a:t>
                      </a:r>
                      <a:endParaRPr lang="ru-RU"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36501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a:t>Основные рекомендуемые принципы государственного регулирования региональных инвестиционных процессов</a:t>
            </a:r>
            <a:endParaRPr lang="ru-RU" sz="2800" dirty="0"/>
          </a:p>
        </p:txBody>
      </p:sp>
      <p:sp>
        <p:nvSpPr>
          <p:cNvPr id="4"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6" name="Diagram 1"/>
          <p:cNvGrpSpPr>
            <a:grpSpLocks/>
          </p:cNvGrpSpPr>
          <p:nvPr/>
        </p:nvGrpSpPr>
        <p:grpSpPr bwMode="auto">
          <a:xfrm>
            <a:off x="1259632" y="1484784"/>
            <a:ext cx="7056784" cy="5184576"/>
            <a:chOff x="1561" y="-421"/>
            <a:chExt cx="8640" cy="8640"/>
          </a:xfrm>
        </p:grpSpPr>
        <p:sp>
          <p:nvSpPr>
            <p:cNvPr id="7" name="_s5132"/>
            <p:cNvSpPr>
              <a:spLocks noChangeShapeType="1"/>
            </p:cNvSpPr>
            <p:nvPr/>
          </p:nvSpPr>
          <p:spPr bwMode="auto">
            <a:xfrm flipH="1" flipV="1">
              <a:off x="4028" y="3297"/>
              <a:ext cx="878" cy="283"/>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ru-RU"/>
            </a:p>
          </p:txBody>
        </p:sp>
        <p:sp>
          <p:nvSpPr>
            <p:cNvPr id="8" name="_s5131"/>
            <p:cNvSpPr>
              <a:spLocks noChangeArrowheads="1"/>
            </p:cNvSpPr>
            <p:nvPr/>
          </p:nvSpPr>
          <p:spPr bwMode="auto">
            <a:xfrm>
              <a:off x="2026" y="1953"/>
              <a:ext cx="2052" cy="2052"/>
            </a:xfrm>
            <a:prstGeom prst="ellipse">
              <a:avLst/>
            </a:prstGeom>
            <a:solidFill>
              <a:srgbClr val="CCFFFF"/>
            </a:solidFill>
            <a:ln w="9525">
              <a:solidFill>
                <a:srgbClr val="0000FF"/>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Формирование единого бюджета инвестиционного развития</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_s5130"/>
            <p:cNvSpPr>
              <a:spLocks noChangeShapeType="1"/>
            </p:cNvSpPr>
            <p:nvPr/>
          </p:nvSpPr>
          <p:spPr bwMode="auto">
            <a:xfrm flipH="1">
              <a:off x="4737" y="4727"/>
              <a:ext cx="541" cy="747"/>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ru-RU"/>
            </a:p>
          </p:txBody>
        </p:sp>
        <p:sp>
          <p:nvSpPr>
            <p:cNvPr id="10" name="_s5129"/>
            <p:cNvSpPr>
              <a:spLocks noChangeArrowheads="1"/>
            </p:cNvSpPr>
            <p:nvPr/>
          </p:nvSpPr>
          <p:spPr bwMode="auto">
            <a:xfrm>
              <a:off x="3107" y="5278"/>
              <a:ext cx="2052" cy="2052"/>
            </a:xfrm>
            <a:prstGeom prst="ellipse">
              <a:avLst/>
            </a:prstGeom>
            <a:solidFill>
              <a:srgbClr val="CCFFFF"/>
            </a:solidFill>
            <a:ln w="9525">
              <a:solidFill>
                <a:srgbClr val="0000FF"/>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Создание региональной системы инвестиционного мониторинга</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_s5128"/>
            <p:cNvSpPr>
              <a:spLocks noChangeShapeType="1"/>
            </p:cNvSpPr>
            <p:nvPr/>
          </p:nvSpPr>
          <p:spPr bwMode="auto">
            <a:xfrm>
              <a:off x="6484" y="4727"/>
              <a:ext cx="543" cy="746"/>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ru-RU"/>
            </a:p>
          </p:txBody>
        </p:sp>
        <p:sp>
          <p:nvSpPr>
            <p:cNvPr id="12" name="_s5127"/>
            <p:cNvSpPr>
              <a:spLocks noChangeArrowheads="1"/>
            </p:cNvSpPr>
            <p:nvPr/>
          </p:nvSpPr>
          <p:spPr bwMode="auto">
            <a:xfrm>
              <a:off x="6604" y="5278"/>
              <a:ext cx="2052" cy="2052"/>
            </a:xfrm>
            <a:prstGeom prst="ellipse">
              <a:avLst/>
            </a:prstGeom>
            <a:solidFill>
              <a:srgbClr val="CCFFFF"/>
            </a:solidFill>
            <a:ln w="9525">
              <a:solidFill>
                <a:srgbClr val="0000FF"/>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Создание условий для формирования свободной экономической зоны</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_s5126"/>
            <p:cNvSpPr>
              <a:spLocks noChangeShapeType="1"/>
            </p:cNvSpPr>
            <p:nvPr/>
          </p:nvSpPr>
          <p:spPr bwMode="auto">
            <a:xfrm flipV="1">
              <a:off x="6856" y="3295"/>
              <a:ext cx="878" cy="285"/>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ru-RU"/>
            </a:p>
          </p:txBody>
        </p:sp>
        <p:sp>
          <p:nvSpPr>
            <p:cNvPr id="14" name="_s5125"/>
            <p:cNvSpPr>
              <a:spLocks noChangeArrowheads="1"/>
            </p:cNvSpPr>
            <p:nvPr/>
          </p:nvSpPr>
          <p:spPr bwMode="auto">
            <a:xfrm>
              <a:off x="7684" y="1952"/>
              <a:ext cx="2052" cy="2052"/>
            </a:xfrm>
            <a:prstGeom prst="ellipse">
              <a:avLst/>
            </a:prstGeom>
            <a:solidFill>
              <a:srgbClr val="CCFFFF"/>
            </a:solidFill>
            <a:ln w="9525">
              <a:solidFill>
                <a:srgbClr val="0000FF"/>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Опережающее развитие инфраструктуры инвестиционного развития</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_s5124"/>
            <p:cNvSpPr>
              <a:spLocks noChangeShapeType="1"/>
            </p:cNvSpPr>
            <p:nvPr/>
          </p:nvSpPr>
          <p:spPr bwMode="auto">
            <a:xfrm flipV="1">
              <a:off x="5881" y="1949"/>
              <a:ext cx="0" cy="923"/>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ru-RU"/>
            </a:p>
          </p:txBody>
        </p:sp>
        <p:sp>
          <p:nvSpPr>
            <p:cNvPr id="16" name="_s5123"/>
            <p:cNvSpPr>
              <a:spLocks noChangeArrowheads="1"/>
            </p:cNvSpPr>
            <p:nvPr/>
          </p:nvSpPr>
          <p:spPr bwMode="auto">
            <a:xfrm>
              <a:off x="4855" y="-103"/>
              <a:ext cx="2052" cy="2052"/>
            </a:xfrm>
            <a:prstGeom prst="ellipse">
              <a:avLst/>
            </a:prstGeom>
            <a:solidFill>
              <a:srgbClr val="CCFFFF"/>
            </a:solidFill>
            <a:ln w="9525">
              <a:solidFill>
                <a:srgbClr val="0000FF"/>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Формирование целостного регионального инвестопроводящего</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_s5122"/>
            <p:cNvSpPr>
              <a:spLocks noChangeArrowheads="1"/>
            </p:cNvSpPr>
            <p:nvPr/>
          </p:nvSpPr>
          <p:spPr bwMode="auto">
            <a:xfrm>
              <a:off x="4855" y="2872"/>
              <a:ext cx="2052" cy="2052"/>
            </a:xfrm>
            <a:prstGeom prst="ellipse">
              <a:avLst/>
            </a:prstGeom>
            <a:solidFill>
              <a:srgbClr val="CCFFFF"/>
            </a:solidFill>
            <a:ln w="9525">
              <a:solidFill>
                <a:srgbClr val="0000FF"/>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7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РЕГИОНАЛЬНЫЙ ИНВЕСТИЦИОННЫЙ ПРОЦЕСС</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225119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Выводы</a:t>
            </a:r>
            <a:endParaRPr lang="ru-RU" dirty="0"/>
          </a:p>
        </p:txBody>
      </p:sp>
      <p:sp>
        <p:nvSpPr>
          <p:cNvPr id="3" name="Объект 2"/>
          <p:cNvSpPr>
            <a:spLocks noGrp="1"/>
          </p:cNvSpPr>
          <p:nvPr>
            <p:ph idx="1"/>
          </p:nvPr>
        </p:nvSpPr>
        <p:spPr/>
        <p:txBody>
          <a:bodyPr>
            <a:normAutofit fontScale="77500" lnSpcReduction="20000"/>
          </a:bodyPr>
          <a:lstStyle/>
          <a:p>
            <a:pPr lvl="0" algn="just"/>
            <a:r>
              <a:rPr lang="ru-RU" dirty="0"/>
              <a:t>Формирование целостности регионального </a:t>
            </a:r>
            <a:r>
              <a:rPr lang="ru-RU" dirty="0" err="1"/>
              <a:t>инвестопроводящего</a:t>
            </a:r>
            <a:r>
              <a:rPr lang="ru-RU" dirty="0"/>
              <a:t> механизма. Целью его создания должны стать необходимость привлечения потенциальных инвесторов и способность использования эффективных современных форм реализации региональных инвестиционных проектов.</a:t>
            </a:r>
          </a:p>
          <a:p>
            <a:pPr lvl="0" algn="just"/>
            <a:r>
              <a:rPr lang="ru-RU" dirty="0"/>
              <a:t>Опережающее развитие инфраструктуры инвестиционного процесса. Одним из первоочередных мероприятий является создание единой региональной системы институтов </a:t>
            </a:r>
            <a:r>
              <a:rPr lang="ru-RU" dirty="0" err="1"/>
              <a:t>инвестопроводящей</a:t>
            </a:r>
            <a:r>
              <a:rPr lang="ru-RU" dirty="0"/>
              <a:t> сети. В состав этой системы необходимо внедрить региональные банковские учреждения, компании, научные институты, способные влиять на инвестиционный процесс в регионе каждый со своей стороны.</a:t>
            </a:r>
          </a:p>
          <a:p>
            <a:endParaRPr lang="ru-RU" dirty="0"/>
          </a:p>
        </p:txBody>
      </p:sp>
    </p:spTree>
    <p:extLst>
      <p:ext uri="{BB962C8B-B14F-4D97-AF65-F5344CB8AC3E}">
        <p14:creationId xmlns:p14="http://schemas.microsoft.com/office/powerpoint/2010/main" val="186070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Выводы</a:t>
            </a:r>
            <a:endParaRPr lang="ru-RU" sz="3200" dirty="0"/>
          </a:p>
        </p:txBody>
      </p:sp>
      <p:sp>
        <p:nvSpPr>
          <p:cNvPr id="3" name="Объект 2"/>
          <p:cNvSpPr>
            <a:spLocks noGrp="1"/>
          </p:cNvSpPr>
          <p:nvPr>
            <p:ph idx="1"/>
          </p:nvPr>
        </p:nvSpPr>
        <p:spPr/>
        <p:txBody>
          <a:bodyPr>
            <a:normAutofit fontScale="77500" lnSpcReduction="20000"/>
          </a:bodyPr>
          <a:lstStyle/>
          <a:p>
            <a:pPr lvl="0" algn="just"/>
            <a:r>
              <a:rPr lang="ru-RU" dirty="0"/>
              <a:t>Создание системы регионального инвестиционного мониторинга. Развитие инвестиционного процесса сдерживает отсутствие информации о перспективных инвестиционных проектах и об инвесторах. Поэтому целью создания региональной системы инвестиционного мониторинга является проведение непрерывного наблюдения за фактическим положением дел в инвестиционной среде региона и анализа происходящих в ней изменений.</a:t>
            </a:r>
          </a:p>
          <a:p>
            <a:pPr lvl="0" algn="just"/>
            <a:r>
              <a:rPr lang="ru-RU" dirty="0"/>
              <a:t>Формирование единого бюджета развития в составе регионального бюджета. Речь идет о постепенном формировании особого института, первым шагом здесь выступает создание единой финансово-информационной базы. </a:t>
            </a:r>
          </a:p>
          <a:p>
            <a:endParaRPr lang="ru-RU" dirty="0"/>
          </a:p>
        </p:txBody>
      </p:sp>
    </p:spTree>
    <p:extLst>
      <p:ext uri="{BB962C8B-B14F-4D97-AF65-F5344CB8AC3E}">
        <p14:creationId xmlns:p14="http://schemas.microsoft.com/office/powerpoint/2010/main" val="2860017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smtClean="0"/>
              <a:t>Выводы</a:t>
            </a:r>
            <a:endParaRPr lang="ru-RU" sz="3200" dirty="0"/>
          </a:p>
        </p:txBody>
      </p:sp>
      <p:sp>
        <p:nvSpPr>
          <p:cNvPr id="3" name="Объект 2"/>
          <p:cNvSpPr>
            <a:spLocks noGrp="1"/>
          </p:cNvSpPr>
          <p:nvPr>
            <p:ph idx="1"/>
          </p:nvPr>
        </p:nvSpPr>
        <p:spPr/>
        <p:txBody>
          <a:bodyPr>
            <a:normAutofit fontScale="70000" lnSpcReduction="20000"/>
          </a:bodyPr>
          <a:lstStyle/>
          <a:p>
            <a:pPr algn="just"/>
            <a:r>
              <a:rPr lang="ru-RU" sz="3400" dirty="0"/>
              <a:t>В области регулирования иностранных инвестиций государство должно решать проблему проникновения иностранного капитала в те отрасли, которые представляют национальную безопасность. С другой стороны, приток иностранного капитала необходим для развития промышленности и обеспечения условий экономического роста. Отчасти превалирующий объем прямых иностранных инвестиций служит тревожным сигналом, поскольку указывает на то, что национальная экономика не обладает конкурентоспособным сектором, ее предприятия не могут защитить свои позиции на рынке против иностранных фирм. Здесь важна регулирующая роль государства, которая через систему протекционистских мер предоставляет равные условия отечественным и иностранным инвесторам. </a:t>
            </a:r>
          </a:p>
          <a:p>
            <a:endParaRPr lang="ru-RU" dirty="0"/>
          </a:p>
        </p:txBody>
      </p:sp>
    </p:spTree>
    <p:extLst>
      <p:ext uri="{BB962C8B-B14F-4D97-AF65-F5344CB8AC3E}">
        <p14:creationId xmlns:p14="http://schemas.microsoft.com/office/powerpoint/2010/main" val="2271821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ru-RU" sz="2800" dirty="0" smtClean="0"/>
              <a:t>Выводы</a:t>
            </a:r>
            <a:endParaRPr lang="ru-RU" sz="2800" dirty="0"/>
          </a:p>
        </p:txBody>
      </p:sp>
      <p:sp>
        <p:nvSpPr>
          <p:cNvPr id="3" name="Объект 2"/>
          <p:cNvSpPr>
            <a:spLocks noGrp="1"/>
          </p:cNvSpPr>
          <p:nvPr>
            <p:ph idx="1"/>
          </p:nvPr>
        </p:nvSpPr>
        <p:spPr>
          <a:xfrm>
            <a:off x="457200" y="1052736"/>
            <a:ext cx="8229600" cy="5544616"/>
          </a:xfrm>
        </p:spPr>
        <p:txBody>
          <a:bodyPr>
            <a:normAutofit fontScale="70000" lnSpcReduction="20000"/>
          </a:bodyPr>
          <a:lstStyle/>
          <a:p>
            <a:pPr algn="just"/>
            <a:r>
              <a:rPr lang="ru-RU" dirty="0"/>
              <a:t>минимизировать барьеры и преграды, которые препятствуют формированию благоприятного инвестиционного климата в стране и сдерживают поток иностранных инвестиций. Основными барьерами на пути инвесторов являются бюрократизм, налоговый режим, несовершенное законодательство и слаборазвитая инфраструктура страны; </a:t>
            </a:r>
          </a:p>
          <a:p>
            <a:pPr algn="just"/>
            <a:r>
              <a:rPr lang="ru-RU" dirty="0" smtClean="0"/>
              <a:t> </a:t>
            </a:r>
            <a:r>
              <a:rPr lang="ru-RU" dirty="0"/>
              <a:t>необходимо создать условия для  привлечения международных компаний с производством высокотехнологичного продукта. Именно эти компании в условиях развитых стран составляют индивидуальный стержень, который обеспечивает прирост благосостояния индустриального общества, а также определяет статику и динамику экономических процессов; </a:t>
            </a:r>
          </a:p>
          <a:p>
            <a:pPr algn="just"/>
            <a:r>
              <a:rPr lang="ru-RU" dirty="0" smtClean="0"/>
              <a:t> </a:t>
            </a:r>
            <a:r>
              <a:rPr lang="ru-RU" dirty="0"/>
              <a:t>иностранные инвестиции не должны вести к экологическим бедствиям в регионах. Для этого важно проработать грамотную правовую основу регулирования экологических последствий деятельности зарубежных компаний.</a:t>
            </a:r>
          </a:p>
          <a:p>
            <a:endParaRPr lang="ru-RU" dirty="0"/>
          </a:p>
        </p:txBody>
      </p:sp>
    </p:spTree>
    <p:extLst>
      <p:ext uri="{BB962C8B-B14F-4D97-AF65-F5344CB8AC3E}">
        <p14:creationId xmlns:p14="http://schemas.microsoft.com/office/powerpoint/2010/main" val="405271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348880"/>
            <a:ext cx="8229600" cy="3777283"/>
          </a:xfrm>
        </p:spPr>
        <p:txBody>
          <a:bodyPr/>
          <a:lstStyle/>
          <a:p>
            <a:pPr marL="0" indent="0" algn="ctr">
              <a:buNone/>
            </a:pPr>
            <a:r>
              <a:rPr lang="ru-RU" b="1" dirty="0"/>
              <a:t>Стратегия управление инвестиционных процессов Таджикистана в современных условиях </a:t>
            </a:r>
            <a:endParaRPr lang="en-US" b="1" dirty="0" smtClean="0"/>
          </a:p>
          <a:p>
            <a:pPr marL="0" indent="0" algn="ctr">
              <a:buNone/>
            </a:pPr>
            <a:r>
              <a:rPr lang="ru-RU" sz="2400" b="1" dirty="0" smtClean="0"/>
              <a:t>Проректор по внешними связями ФЭИТ  к.э.н., доцент</a:t>
            </a:r>
            <a:r>
              <a:rPr lang="en-US" sz="2400" b="1" dirty="0" smtClean="0"/>
              <a:t> </a:t>
            </a:r>
            <a:r>
              <a:rPr lang="ru-RU" sz="2400" b="1" dirty="0" smtClean="0"/>
              <a:t>Сафаров Б.Г.</a:t>
            </a:r>
            <a:endParaRPr lang="en-US" sz="2400" b="1" dirty="0" smtClean="0"/>
          </a:p>
          <a:p>
            <a:pPr marL="0" indent="0" algn="ctr">
              <a:buNone/>
            </a:pPr>
            <a:r>
              <a:rPr lang="ru-RU" sz="2400" b="1" dirty="0" smtClean="0"/>
              <a:t>Душанбе – 2014 г.</a:t>
            </a:r>
            <a:endParaRPr lang="ru-RU" sz="2400" b="1" dirty="0"/>
          </a:p>
        </p:txBody>
      </p:sp>
      <p:pic>
        <p:nvPicPr>
          <p:cNvPr id="4" name="Picture 2" descr="C:\Documents and Settings\User\Рабочий стол\Лого\DMI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2" y="332656"/>
            <a:ext cx="1619672"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2213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smtClean="0"/>
              <a:t>Выводы</a:t>
            </a:r>
            <a:endParaRPr lang="ru-RU" sz="3200" dirty="0"/>
          </a:p>
        </p:txBody>
      </p:sp>
      <p:sp>
        <p:nvSpPr>
          <p:cNvPr id="3" name="Объект 2"/>
          <p:cNvSpPr>
            <a:spLocks noGrp="1"/>
          </p:cNvSpPr>
          <p:nvPr>
            <p:ph idx="1"/>
          </p:nvPr>
        </p:nvSpPr>
        <p:spPr/>
        <p:txBody>
          <a:bodyPr>
            <a:normAutofit fontScale="85000" lnSpcReduction="20000"/>
          </a:bodyPr>
          <a:lstStyle/>
          <a:p>
            <a:r>
              <a:rPr lang="ru-RU" dirty="0"/>
              <a:t>Создание условий для формирования особой экономической зоны. Создание особых экономических зон должно обеспечить дополнительное привлечение как иностранных, так и отечественных инвестиций в обрабатывающие сектора экономики, стимулирование развития регионов, содействие в решении проблем экономического развития регионов, содействие переводу экономики регионов республики на инновационный путь развития, создание новых высококвалифицированных рабочих мест в регионах</a:t>
            </a:r>
          </a:p>
        </p:txBody>
      </p:sp>
    </p:spTree>
    <p:extLst>
      <p:ext uri="{BB962C8B-B14F-4D97-AF65-F5344CB8AC3E}">
        <p14:creationId xmlns:p14="http://schemas.microsoft.com/office/powerpoint/2010/main" val="2995268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lstStyle/>
          <a:p>
            <a:pPr marL="0" indent="0" algn="ctr">
              <a:buNone/>
            </a:pPr>
            <a:endParaRPr lang="ru-RU" dirty="0" smtClean="0"/>
          </a:p>
          <a:p>
            <a:pPr marL="0" indent="0" algn="ctr">
              <a:buNone/>
            </a:pPr>
            <a:endParaRPr lang="ru-RU" dirty="0"/>
          </a:p>
          <a:p>
            <a:pPr marL="0" indent="0" algn="ctr">
              <a:buNone/>
            </a:pPr>
            <a:endParaRPr lang="ru-RU" dirty="0" smtClean="0"/>
          </a:p>
          <a:p>
            <a:pPr marL="0" indent="0" algn="ctr">
              <a:buNone/>
            </a:pPr>
            <a:endParaRPr lang="ru-RU" dirty="0" smtClean="0"/>
          </a:p>
          <a:p>
            <a:pPr marL="0" indent="0" algn="ctr">
              <a:buNone/>
            </a:pPr>
            <a:r>
              <a:rPr lang="ru-RU" b="1" dirty="0" err="1"/>
              <a:t>Ташаккур</a:t>
            </a:r>
            <a:r>
              <a:rPr lang="ru-RU" b="1" dirty="0"/>
              <a:t> ба </a:t>
            </a:r>
            <a:r>
              <a:rPr lang="ru-RU" b="1" dirty="0" err="1"/>
              <a:t>диккататон</a:t>
            </a:r>
            <a:r>
              <a:rPr lang="ru-RU" b="1" dirty="0"/>
              <a:t>!</a:t>
            </a:r>
          </a:p>
          <a:p>
            <a:pPr marL="0" indent="0" algn="ctr">
              <a:buNone/>
            </a:pPr>
            <a:r>
              <a:rPr lang="ru-RU" b="1" dirty="0"/>
              <a:t>Спасибо за внимание!</a:t>
            </a:r>
          </a:p>
          <a:p>
            <a:pPr marL="0" indent="0" algn="ctr">
              <a:buNone/>
            </a:pPr>
            <a:r>
              <a:rPr lang="en-US" b="1" dirty="0" smtClean="0"/>
              <a:t>Thanks</a:t>
            </a:r>
            <a:r>
              <a:rPr lang="ru-RU" b="1" dirty="0" smtClean="0"/>
              <a:t>!</a:t>
            </a:r>
            <a:endParaRPr lang="ru-RU" b="1" dirty="0"/>
          </a:p>
        </p:txBody>
      </p:sp>
    </p:spTree>
    <p:extLst>
      <p:ext uri="{BB962C8B-B14F-4D97-AF65-F5344CB8AC3E}">
        <p14:creationId xmlns:p14="http://schemas.microsoft.com/office/powerpoint/2010/main" val="3818629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772816"/>
            <a:ext cx="8363272" cy="504056"/>
          </a:xfrm>
        </p:spPr>
        <p:txBody>
          <a:bodyPr>
            <a:normAutofit fontScale="90000"/>
          </a:bodyPr>
          <a:lstStyle/>
          <a:p>
            <a:r>
              <a:rPr lang="ru-RU" sz="3100" b="1" dirty="0"/>
              <a:t>Стратегия управление инвестиционных процессов Таджикистана в современных условиях </a:t>
            </a:r>
            <a:r>
              <a:rPr lang="en-US" b="1" dirty="0"/>
              <a:t/>
            </a:r>
            <a:br>
              <a:rPr lang="en-US" b="1" dirty="0"/>
            </a:br>
            <a:endParaRPr lang="ru-RU" dirty="0"/>
          </a:p>
        </p:txBody>
      </p:sp>
      <p:sp>
        <p:nvSpPr>
          <p:cNvPr id="3" name="Объект 2"/>
          <p:cNvSpPr>
            <a:spLocks noGrp="1"/>
          </p:cNvSpPr>
          <p:nvPr>
            <p:ph idx="1"/>
          </p:nvPr>
        </p:nvSpPr>
        <p:spPr>
          <a:xfrm>
            <a:off x="457200" y="2276872"/>
            <a:ext cx="8229600" cy="3849291"/>
          </a:xfrm>
        </p:spPr>
        <p:txBody>
          <a:bodyPr>
            <a:normAutofit/>
          </a:bodyPr>
          <a:lstStyle/>
          <a:p>
            <a:pPr algn="just"/>
            <a:r>
              <a:rPr lang="ru-RU" sz="2800" dirty="0"/>
              <a:t>В современных условиях Республика Таджикистан  придерживает свой путь к новому уровню развития через модернизацию и укрепление индустриального сектора экономики. Новый этап развития экономики республики обуславливает потребность привлечения необходимого количества инвестиционных ресурсов. </a:t>
            </a:r>
          </a:p>
        </p:txBody>
      </p:sp>
      <p:pic>
        <p:nvPicPr>
          <p:cNvPr id="4" name="Picture 2" descr="C:\Documents and Settings\User\Рабочий стол\Лого\DMI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0"/>
            <a:ext cx="1619672" cy="1440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9905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t>Стратегия управление инвестиционных процессов Таджикистана в современных условиях</a:t>
            </a:r>
            <a:endParaRPr lang="ru-RU" sz="2800" dirty="0"/>
          </a:p>
        </p:txBody>
      </p:sp>
      <p:sp>
        <p:nvSpPr>
          <p:cNvPr id="3" name="Объект 2"/>
          <p:cNvSpPr>
            <a:spLocks noGrp="1"/>
          </p:cNvSpPr>
          <p:nvPr>
            <p:ph idx="1"/>
          </p:nvPr>
        </p:nvSpPr>
        <p:spPr/>
        <p:txBody>
          <a:bodyPr/>
          <a:lstStyle/>
          <a:p>
            <a:pPr algn="just"/>
            <a:r>
              <a:rPr lang="ru-RU" dirty="0" smtClean="0"/>
              <a:t>В </a:t>
            </a:r>
            <a:r>
              <a:rPr lang="ru-RU" dirty="0"/>
              <a:t>данной новой ситуации без обеспечения </a:t>
            </a:r>
            <a:r>
              <a:rPr lang="ru-RU" dirty="0" smtClean="0"/>
              <a:t>действенного </a:t>
            </a:r>
            <a:r>
              <a:rPr lang="ru-RU" dirty="0"/>
              <a:t>механизма государственного регулирования, без формирования приоритетов национальной инвестиционной политики и стратегии, эффективное развитие инвестиционной деятельности невозможно.</a:t>
            </a:r>
          </a:p>
          <a:p>
            <a:endParaRPr lang="ru-RU" dirty="0"/>
          </a:p>
        </p:txBody>
      </p:sp>
    </p:spTree>
    <p:extLst>
      <p:ext uri="{BB962C8B-B14F-4D97-AF65-F5344CB8AC3E}">
        <p14:creationId xmlns:p14="http://schemas.microsoft.com/office/powerpoint/2010/main" val="542403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государственные регулирование </a:t>
            </a:r>
            <a:r>
              <a:rPr lang="ru-RU" sz="3200" dirty="0"/>
              <a:t>инвестиционных процессов</a:t>
            </a:r>
          </a:p>
        </p:txBody>
      </p:sp>
      <p:sp>
        <p:nvSpPr>
          <p:cNvPr id="3" name="Объект 2"/>
          <p:cNvSpPr>
            <a:spLocks noGrp="1"/>
          </p:cNvSpPr>
          <p:nvPr>
            <p:ph idx="1"/>
          </p:nvPr>
        </p:nvSpPr>
        <p:spPr/>
        <p:txBody>
          <a:bodyPr>
            <a:normAutofit fontScale="85000" lnSpcReduction="20000"/>
          </a:bodyPr>
          <a:lstStyle/>
          <a:p>
            <a:r>
              <a:rPr lang="ru-RU" dirty="0" smtClean="0"/>
              <a:t>горизонтальных, </a:t>
            </a:r>
          </a:p>
          <a:p>
            <a:r>
              <a:rPr lang="ru-RU" dirty="0" smtClean="0"/>
              <a:t> </a:t>
            </a:r>
            <a:r>
              <a:rPr lang="ru-RU" dirty="0"/>
              <a:t>вертикальных, </a:t>
            </a:r>
            <a:endParaRPr lang="ru-RU" dirty="0" smtClean="0"/>
          </a:p>
          <a:p>
            <a:r>
              <a:rPr lang="ru-RU" dirty="0"/>
              <a:t>п</a:t>
            </a:r>
            <a:r>
              <a:rPr lang="ru-RU" dirty="0" smtClean="0"/>
              <a:t>рямых,</a:t>
            </a:r>
          </a:p>
          <a:p>
            <a:r>
              <a:rPr lang="ru-RU" dirty="0" smtClean="0"/>
              <a:t>обратных</a:t>
            </a:r>
            <a:r>
              <a:rPr lang="ru-RU" dirty="0"/>
              <a:t>, </a:t>
            </a:r>
            <a:endParaRPr lang="ru-RU" dirty="0" smtClean="0"/>
          </a:p>
          <a:p>
            <a:r>
              <a:rPr lang="ru-RU" dirty="0" smtClean="0"/>
              <a:t>непосредственных </a:t>
            </a:r>
          </a:p>
          <a:p>
            <a:r>
              <a:rPr lang="ru-RU" dirty="0" smtClean="0"/>
              <a:t>косвенных</a:t>
            </a:r>
            <a:r>
              <a:rPr lang="ru-RU" dirty="0"/>
              <a:t>, </a:t>
            </a:r>
            <a:endParaRPr lang="ru-RU" dirty="0" smtClean="0"/>
          </a:p>
          <a:p>
            <a:r>
              <a:rPr lang="ru-RU" dirty="0"/>
              <a:t>п</a:t>
            </a:r>
            <a:r>
              <a:rPr lang="ru-RU" dirty="0" smtClean="0"/>
              <a:t>ромежуточных,  </a:t>
            </a:r>
          </a:p>
          <a:p>
            <a:r>
              <a:rPr lang="ru-RU" dirty="0" smtClean="0"/>
              <a:t>конечных</a:t>
            </a:r>
            <a:r>
              <a:rPr lang="ru-RU" dirty="0"/>
              <a:t>, </a:t>
            </a:r>
            <a:endParaRPr lang="ru-RU" dirty="0" smtClean="0"/>
          </a:p>
          <a:p>
            <a:r>
              <a:rPr lang="ru-RU" dirty="0" smtClean="0"/>
              <a:t>всеобщих, </a:t>
            </a:r>
          </a:p>
          <a:p>
            <a:r>
              <a:rPr lang="ru-RU" dirty="0" smtClean="0"/>
              <a:t>локализованных,</a:t>
            </a:r>
            <a:endParaRPr lang="ru-RU" dirty="0"/>
          </a:p>
        </p:txBody>
      </p:sp>
    </p:spTree>
    <p:extLst>
      <p:ext uri="{BB962C8B-B14F-4D97-AF65-F5344CB8AC3E}">
        <p14:creationId xmlns:p14="http://schemas.microsoft.com/office/powerpoint/2010/main" val="3692736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t>Состояние инвестиционной деятельности Таджикистана </a:t>
            </a:r>
          </a:p>
        </p:txBody>
      </p:sp>
      <p:graphicFrame>
        <p:nvGraphicFramePr>
          <p:cNvPr id="6" name="Таблица 5"/>
          <p:cNvGraphicFramePr>
            <a:graphicFrameLocks noGrp="1"/>
          </p:cNvGraphicFramePr>
          <p:nvPr>
            <p:extLst>
              <p:ext uri="{D42A27DB-BD31-4B8C-83A1-F6EECF244321}">
                <p14:modId xmlns:p14="http://schemas.microsoft.com/office/powerpoint/2010/main" val="2578154888"/>
              </p:ext>
            </p:extLst>
          </p:nvPr>
        </p:nvGraphicFramePr>
        <p:xfrm>
          <a:off x="467544" y="1844821"/>
          <a:ext cx="8424935" cy="4822786"/>
        </p:xfrm>
        <a:graphic>
          <a:graphicData uri="http://schemas.openxmlformats.org/drawingml/2006/table">
            <a:tbl>
              <a:tblPr firstRow="1" firstCol="1" bandRow="1"/>
              <a:tblGrid>
                <a:gridCol w="2211797"/>
                <a:gridCol w="1814221"/>
                <a:gridCol w="1424873"/>
                <a:gridCol w="1424873"/>
                <a:gridCol w="1549171"/>
              </a:tblGrid>
              <a:tr h="665912">
                <a:tc>
                  <a:txBody>
                    <a:bodyPr/>
                    <a:lstStyle/>
                    <a:p>
                      <a:pPr algn="ctr">
                        <a:lnSpc>
                          <a:spcPct val="115000"/>
                        </a:lnSpc>
                        <a:spcAft>
                          <a:spcPts val="0"/>
                        </a:spcAft>
                      </a:pPr>
                      <a:r>
                        <a:rPr lang="ru-RU" sz="2000" dirty="0">
                          <a:effectLst/>
                          <a:latin typeface="Times New Roman"/>
                          <a:ea typeface="Times New Roman"/>
                        </a:rPr>
                        <a:t>Год</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effectLst/>
                          <a:latin typeface="Times New Roman"/>
                          <a:ea typeface="Times New Roman"/>
                        </a:rPr>
                        <a:t>Всего</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6200" algn="ctr">
                        <a:lnSpc>
                          <a:spcPct val="115000"/>
                        </a:lnSpc>
                        <a:spcAft>
                          <a:spcPts val="0"/>
                        </a:spcAft>
                      </a:pPr>
                      <a:r>
                        <a:rPr lang="ru-RU" sz="2000">
                          <a:effectLst/>
                          <a:latin typeface="Times New Roman"/>
                          <a:ea typeface="Times New Roman"/>
                        </a:rPr>
                        <a:t>Прямые</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3500" algn="ctr">
                        <a:lnSpc>
                          <a:spcPct val="115000"/>
                        </a:lnSpc>
                        <a:spcAft>
                          <a:spcPts val="0"/>
                        </a:spcAft>
                      </a:pPr>
                      <a:r>
                        <a:rPr lang="ru-RU" sz="2000">
                          <a:effectLst/>
                          <a:latin typeface="Times New Roman"/>
                          <a:ea typeface="Times New Roman"/>
                        </a:rPr>
                        <a:t>Портфельные</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63500" algn="ctr">
                        <a:lnSpc>
                          <a:spcPct val="115000"/>
                        </a:lnSpc>
                        <a:spcAft>
                          <a:spcPts val="0"/>
                        </a:spcAft>
                      </a:pPr>
                      <a:r>
                        <a:rPr lang="ru-RU" sz="2000">
                          <a:effectLst/>
                          <a:latin typeface="Times New Roman"/>
                          <a:ea typeface="Times New Roman"/>
                        </a:rPr>
                        <a:t>Прочие</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55177">
                <a:tc>
                  <a:txBody>
                    <a:bodyPr/>
                    <a:lstStyle/>
                    <a:p>
                      <a:pPr algn="ctr">
                        <a:lnSpc>
                          <a:spcPct val="115000"/>
                        </a:lnSpc>
                        <a:spcAft>
                          <a:spcPts val="0"/>
                        </a:spcAft>
                      </a:pPr>
                      <a:r>
                        <a:rPr lang="ru-RU" sz="2000" dirty="0">
                          <a:effectLst/>
                          <a:latin typeface="Times New Roman"/>
                          <a:ea typeface="Times New Roman"/>
                        </a:rPr>
                        <a:t>2007</a:t>
                      </a:r>
                    </a:p>
                    <a:p>
                      <a:pPr algn="ctr">
                        <a:lnSpc>
                          <a:spcPct val="115000"/>
                        </a:lnSpc>
                        <a:spcAft>
                          <a:spcPts val="0"/>
                        </a:spcAft>
                      </a:pPr>
                      <a:r>
                        <a:rPr lang="ru-RU" sz="2000" dirty="0">
                          <a:effectLst/>
                          <a:latin typeface="Times New Roman"/>
                          <a:ea typeface="Times New Roman"/>
                        </a:rPr>
                        <a:t>В % к итогу</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dirty="0">
                          <a:effectLst/>
                          <a:latin typeface="Times New Roman"/>
                          <a:ea typeface="Times New Roman"/>
                        </a:rPr>
                        <a:t>2 060 707,5</a:t>
                      </a:r>
                    </a:p>
                    <a:p>
                      <a:pPr algn="ctr">
                        <a:lnSpc>
                          <a:spcPct val="115000"/>
                        </a:lnSpc>
                        <a:spcAft>
                          <a:spcPts val="0"/>
                        </a:spcAft>
                      </a:pPr>
                      <a:r>
                        <a:rPr lang="ru-RU" sz="2000" dirty="0">
                          <a:effectLst/>
                          <a:latin typeface="Times New Roman"/>
                          <a:ea typeface="Times New Roman"/>
                        </a:rPr>
                        <a:t>100</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6200" algn="ctr">
                        <a:lnSpc>
                          <a:spcPct val="115000"/>
                        </a:lnSpc>
                        <a:spcAft>
                          <a:spcPts val="0"/>
                        </a:spcAft>
                      </a:pPr>
                      <a:r>
                        <a:rPr lang="ru-RU" sz="2000">
                          <a:effectLst/>
                          <a:latin typeface="Times New Roman"/>
                          <a:ea typeface="Times New Roman"/>
                        </a:rPr>
                        <a:t>388 436,1</a:t>
                      </a:r>
                    </a:p>
                    <a:p>
                      <a:pPr marR="76200" algn="ctr">
                        <a:lnSpc>
                          <a:spcPct val="115000"/>
                        </a:lnSpc>
                        <a:spcAft>
                          <a:spcPts val="0"/>
                        </a:spcAft>
                      </a:pPr>
                      <a:r>
                        <a:rPr lang="ru-RU" sz="2000">
                          <a:effectLst/>
                          <a:latin typeface="Times New Roman"/>
                          <a:ea typeface="Times New Roman"/>
                        </a:rPr>
                        <a:t>18.70</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effectLst/>
                          <a:latin typeface="Times New Roman"/>
                          <a:ea typeface="Times New Roman"/>
                        </a:rPr>
                        <a:t>199,9</a:t>
                      </a:r>
                    </a:p>
                    <a:p>
                      <a:pPr algn="ctr">
                        <a:lnSpc>
                          <a:spcPct val="115000"/>
                        </a:lnSpc>
                        <a:spcAft>
                          <a:spcPts val="0"/>
                        </a:spcAft>
                      </a:pPr>
                      <a:r>
                        <a:rPr lang="ru-RU" sz="2000">
                          <a:effectLst/>
                          <a:latin typeface="Times New Roman"/>
                          <a:ea typeface="Times New Roman"/>
                        </a:rPr>
                        <a:t>0,15</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effectLst/>
                          <a:latin typeface="Times New Roman"/>
                          <a:ea typeface="Times New Roman"/>
                        </a:rPr>
                        <a:t>1 672 071,5</a:t>
                      </a:r>
                    </a:p>
                    <a:p>
                      <a:pPr algn="ctr">
                        <a:lnSpc>
                          <a:spcPct val="115000"/>
                        </a:lnSpc>
                        <a:spcAft>
                          <a:spcPts val="0"/>
                        </a:spcAft>
                      </a:pPr>
                      <a:r>
                        <a:rPr lang="ru-RU" sz="2000">
                          <a:effectLst/>
                          <a:latin typeface="Times New Roman"/>
                          <a:ea typeface="Times New Roman"/>
                        </a:rPr>
                        <a:t>81,15</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7588">
                <a:tc>
                  <a:txBody>
                    <a:bodyPr/>
                    <a:lstStyle/>
                    <a:p>
                      <a:pPr algn="ctr">
                        <a:lnSpc>
                          <a:spcPct val="115000"/>
                        </a:lnSpc>
                        <a:spcAft>
                          <a:spcPts val="0"/>
                        </a:spcAft>
                      </a:pPr>
                      <a:r>
                        <a:rPr lang="ru-RU" sz="2000">
                          <a:effectLst/>
                          <a:latin typeface="Times New Roman"/>
                          <a:ea typeface="Times New Roman"/>
                        </a:rPr>
                        <a:t>2008</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dirty="0">
                          <a:effectLst/>
                          <a:latin typeface="Times New Roman"/>
                          <a:ea typeface="Times New Roman"/>
                        </a:rPr>
                        <a:t>1 810 899,8</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6200" algn="ctr">
                        <a:lnSpc>
                          <a:spcPct val="115000"/>
                        </a:lnSpc>
                        <a:spcAft>
                          <a:spcPts val="0"/>
                        </a:spcAft>
                      </a:pPr>
                      <a:r>
                        <a:rPr lang="ru-RU" sz="2000">
                          <a:effectLst/>
                          <a:latin typeface="Times New Roman"/>
                          <a:ea typeface="Times New Roman"/>
                        </a:rPr>
                        <a:t>716 708,6</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effectLst/>
                          <a:latin typeface="Times New Roman"/>
                          <a:ea typeface="Times New Roman"/>
                        </a:rPr>
                        <a:t>17 014,4</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effectLst/>
                          <a:latin typeface="Times New Roman"/>
                          <a:ea typeface="Times New Roman"/>
                        </a:rPr>
                        <a:t>1 077 176,8</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7588">
                <a:tc>
                  <a:txBody>
                    <a:bodyPr/>
                    <a:lstStyle/>
                    <a:p>
                      <a:pPr algn="ctr">
                        <a:lnSpc>
                          <a:spcPct val="115000"/>
                        </a:lnSpc>
                        <a:spcAft>
                          <a:spcPts val="0"/>
                        </a:spcAft>
                      </a:pPr>
                      <a:r>
                        <a:rPr lang="ru-RU" sz="2000">
                          <a:effectLst/>
                          <a:latin typeface="Times New Roman"/>
                          <a:ea typeface="Times New Roman"/>
                        </a:rPr>
                        <a:t>2009</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dirty="0">
                          <a:effectLst/>
                          <a:latin typeface="Times New Roman"/>
                          <a:ea typeface="Times New Roman"/>
                        </a:rPr>
                        <a:t>677 332,4</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6200" algn="ctr">
                        <a:lnSpc>
                          <a:spcPct val="115000"/>
                        </a:lnSpc>
                        <a:spcAft>
                          <a:spcPts val="0"/>
                        </a:spcAft>
                      </a:pPr>
                      <a:r>
                        <a:rPr lang="ru-RU" sz="2000">
                          <a:effectLst/>
                          <a:latin typeface="Times New Roman"/>
                          <a:ea typeface="Times New Roman"/>
                        </a:rPr>
                        <a:t>76 882,2</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effectLst/>
                          <a:latin typeface="Times New Roman"/>
                          <a:ea typeface="Times New Roman"/>
                        </a:rPr>
                        <a:t>184,2</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effectLst/>
                          <a:latin typeface="Times New Roman"/>
                          <a:ea typeface="Times New Roman"/>
                        </a:rPr>
                        <a:t>600 266,0</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7588">
                <a:tc>
                  <a:txBody>
                    <a:bodyPr/>
                    <a:lstStyle/>
                    <a:p>
                      <a:pPr algn="ctr">
                        <a:lnSpc>
                          <a:spcPct val="115000"/>
                        </a:lnSpc>
                        <a:spcAft>
                          <a:spcPts val="0"/>
                        </a:spcAft>
                      </a:pPr>
                      <a:r>
                        <a:rPr lang="ru-RU" sz="2000">
                          <a:effectLst/>
                          <a:latin typeface="Times New Roman"/>
                          <a:ea typeface="Times New Roman"/>
                        </a:rPr>
                        <a:t>2010</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dirty="0">
                          <a:effectLst/>
                          <a:latin typeface="Times New Roman"/>
                          <a:ea typeface="Times New Roman"/>
                        </a:rPr>
                        <a:t>1 119 865,2</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6200" algn="ctr">
                        <a:lnSpc>
                          <a:spcPct val="115000"/>
                        </a:lnSpc>
                        <a:spcAft>
                          <a:spcPts val="0"/>
                        </a:spcAft>
                      </a:pPr>
                      <a:r>
                        <a:rPr lang="ru-RU" sz="2000" dirty="0">
                          <a:effectLst/>
                          <a:latin typeface="Times New Roman"/>
                          <a:ea typeface="Times New Roman"/>
                        </a:rPr>
                        <a:t>51 027,7</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effectLst/>
                          <a:latin typeface="Times New Roman"/>
                          <a:ea typeface="Times New Roman"/>
                        </a:rPr>
                        <a:t>6 511,2</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effectLst/>
                          <a:latin typeface="Times New Roman"/>
                          <a:ea typeface="Times New Roman"/>
                        </a:rPr>
                        <a:t>1 062 326,3</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7588">
                <a:tc>
                  <a:txBody>
                    <a:bodyPr/>
                    <a:lstStyle/>
                    <a:p>
                      <a:pPr algn="ctr">
                        <a:lnSpc>
                          <a:spcPct val="115000"/>
                        </a:lnSpc>
                        <a:spcAft>
                          <a:spcPts val="0"/>
                        </a:spcAft>
                      </a:pPr>
                      <a:r>
                        <a:rPr lang="ru-RU" sz="2000">
                          <a:effectLst/>
                          <a:latin typeface="Times New Roman"/>
                          <a:ea typeface="Times New Roman"/>
                        </a:rPr>
                        <a:t>2011</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effectLst/>
                          <a:latin typeface="Times New Roman"/>
                          <a:ea typeface="Times New Roman"/>
                        </a:rPr>
                        <a:t>2 268 397,3</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6200" algn="ctr">
                        <a:lnSpc>
                          <a:spcPct val="115000"/>
                        </a:lnSpc>
                        <a:spcAft>
                          <a:spcPts val="0"/>
                        </a:spcAft>
                      </a:pPr>
                      <a:r>
                        <a:rPr lang="ru-RU" sz="2000" dirty="0">
                          <a:effectLst/>
                          <a:latin typeface="Times New Roman"/>
                          <a:ea typeface="Times New Roman"/>
                        </a:rPr>
                        <a:t>76 284,6</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effectLst/>
                          <a:latin typeface="Times New Roman"/>
                          <a:ea typeface="Times New Roman"/>
                        </a:rPr>
                        <a:t>52,0</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effectLst/>
                          <a:latin typeface="Times New Roman"/>
                          <a:ea typeface="Times New Roman"/>
                        </a:rPr>
                        <a:t>2 192 060,7</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55177">
                <a:tc>
                  <a:txBody>
                    <a:bodyPr/>
                    <a:lstStyle/>
                    <a:p>
                      <a:pPr algn="ctr">
                        <a:lnSpc>
                          <a:spcPct val="115000"/>
                        </a:lnSpc>
                        <a:spcAft>
                          <a:spcPts val="0"/>
                        </a:spcAft>
                      </a:pPr>
                      <a:r>
                        <a:rPr lang="ru-RU" sz="2000">
                          <a:effectLst/>
                          <a:latin typeface="Times New Roman"/>
                          <a:ea typeface="Times New Roman"/>
                        </a:rPr>
                        <a:t>2012</a:t>
                      </a:r>
                    </a:p>
                    <a:p>
                      <a:pPr algn="ctr">
                        <a:lnSpc>
                          <a:spcPct val="115000"/>
                        </a:lnSpc>
                        <a:spcAft>
                          <a:spcPts val="0"/>
                        </a:spcAft>
                      </a:pPr>
                      <a:r>
                        <a:rPr lang="ru-RU" sz="2000">
                          <a:effectLst/>
                          <a:latin typeface="Times New Roman"/>
                          <a:ea typeface="Times New Roman"/>
                        </a:rPr>
                        <a:t>В % к итогу</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effectLst/>
                          <a:latin typeface="Times New Roman"/>
                          <a:ea typeface="Times New Roman"/>
                        </a:rPr>
                        <a:t>1 502 017,4</a:t>
                      </a:r>
                    </a:p>
                    <a:p>
                      <a:pPr algn="ctr">
                        <a:lnSpc>
                          <a:spcPct val="115000"/>
                        </a:lnSpc>
                        <a:spcAft>
                          <a:spcPts val="0"/>
                        </a:spcAft>
                      </a:pPr>
                      <a:r>
                        <a:rPr lang="ru-RU" sz="2000">
                          <a:effectLst/>
                          <a:latin typeface="Times New Roman"/>
                          <a:ea typeface="Times New Roman"/>
                        </a:rPr>
                        <a:t>100</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6200" algn="ctr">
                        <a:lnSpc>
                          <a:spcPct val="115000"/>
                        </a:lnSpc>
                        <a:spcAft>
                          <a:spcPts val="0"/>
                        </a:spcAft>
                      </a:pPr>
                      <a:r>
                        <a:rPr lang="ru-RU" sz="2000" dirty="0">
                          <a:effectLst/>
                          <a:latin typeface="Times New Roman"/>
                          <a:ea typeface="Times New Roman"/>
                        </a:rPr>
                        <a:t>169 436,2</a:t>
                      </a:r>
                    </a:p>
                    <a:p>
                      <a:pPr marR="76200" algn="ctr">
                        <a:lnSpc>
                          <a:spcPct val="115000"/>
                        </a:lnSpc>
                        <a:spcAft>
                          <a:spcPts val="0"/>
                        </a:spcAft>
                      </a:pPr>
                      <a:r>
                        <a:rPr lang="ru-RU" sz="2000" dirty="0">
                          <a:effectLst/>
                          <a:latin typeface="Times New Roman"/>
                          <a:ea typeface="Times New Roman"/>
                        </a:rPr>
                        <a:t>11,25</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6035" algn="ctr">
                        <a:lnSpc>
                          <a:spcPct val="115000"/>
                        </a:lnSpc>
                        <a:spcAft>
                          <a:spcPts val="0"/>
                        </a:spcAft>
                      </a:pPr>
                      <a:r>
                        <a:rPr lang="ru-RU" sz="2000" dirty="0">
                          <a:effectLst/>
                          <a:latin typeface="Times New Roman"/>
                          <a:ea typeface="Times New Roman"/>
                        </a:rPr>
                        <a:t>-</a:t>
                      </a:r>
                    </a:p>
                    <a:p>
                      <a:pPr indent="26035" algn="ctr">
                        <a:lnSpc>
                          <a:spcPct val="115000"/>
                        </a:lnSpc>
                        <a:spcAft>
                          <a:spcPts val="0"/>
                        </a:spcAft>
                      </a:pPr>
                      <a:r>
                        <a:rPr lang="ru-RU" sz="2000" dirty="0">
                          <a:effectLst/>
                          <a:latin typeface="Times New Roman"/>
                          <a:ea typeface="Times New Roman"/>
                        </a:rPr>
                        <a:t>-</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dirty="0">
                          <a:effectLst/>
                          <a:latin typeface="Times New Roman"/>
                          <a:ea typeface="Times New Roman"/>
                        </a:rPr>
                        <a:t>1 332 581,2</a:t>
                      </a:r>
                    </a:p>
                    <a:p>
                      <a:pPr algn="ctr">
                        <a:lnSpc>
                          <a:spcPct val="115000"/>
                        </a:lnSpc>
                        <a:spcAft>
                          <a:spcPts val="0"/>
                        </a:spcAft>
                      </a:pPr>
                      <a:r>
                        <a:rPr lang="ru-RU" sz="2000" dirty="0">
                          <a:effectLst/>
                          <a:latin typeface="Times New Roman"/>
                          <a:ea typeface="Times New Roman"/>
                        </a:rPr>
                        <a:t>88,75</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65912">
                <a:tc>
                  <a:txBody>
                    <a:bodyPr/>
                    <a:lstStyle/>
                    <a:p>
                      <a:pPr algn="ctr">
                        <a:lnSpc>
                          <a:spcPct val="115000"/>
                        </a:lnSpc>
                        <a:spcAft>
                          <a:spcPts val="0"/>
                        </a:spcAft>
                      </a:pPr>
                      <a:r>
                        <a:rPr lang="ru-RU" sz="2000">
                          <a:effectLst/>
                          <a:latin typeface="Times New Roman"/>
                          <a:ea typeface="Times New Roman"/>
                        </a:rPr>
                        <a:t>Итого за 2007-2012г.г.</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effectLst/>
                          <a:latin typeface="Times New Roman"/>
                          <a:ea typeface="Times New Roman"/>
                        </a:rPr>
                        <a:t>9 439 219,6</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6200" algn="ctr">
                        <a:lnSpc>
                          <a:spcPct val="115000"/>
                        </a:lnSpc>
                        <a:spcAft>
                          <a:spcPts val="0"/>
                        </a:spcAft>
                      </a:pPr>
                      <a:r>
                        <a:rPr lang="ru-RU" sz="2000">
                          <a:effectLst/>
                          <a:latin typeface="Times New Roman"/>
                          <a:ea typeface="Times New Roman"/>
                        </a:rPr>
                        <a:t>1 478 775,4</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effectLst/>
                          <a:latin typeface="Times New Roman"/>
                          <a:ea typeface="Times New Roman"/>
                        </a:rPr>
                        <a:t>23 961,7</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dirty="0">
                          <a:effectLst/>
                          <a:latin typeface="Times New Roman"/>
                          <a:ea typeface="Times New Roman"/>
                        </a:rPr>
                        <a:t>7 936 482,5</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269646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200" dirty="0"/>
              <a:t>Макроэкономические показатели Республики Таджикистан на 1996-2012 гг</a:t>
            </a:r>
            <a:endParaRPr lang="ru-RU" sz="32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4162" y="1700808"/>
            <a:ext cx="8627153" cy="4320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830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a:t>Зависимость ВВП на душу населения от поступления прямых иностранных инвестиций в РТ</a:t>
            </a:r>
            <a:r>
              <a:rPr lang="ru-RU" dirty="0"/>
              <a:t/>
            </a:r>
            <a:br>
              <a:rPr lang="ru-RU" dirty="0"/>
            </a:br>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2677989519"/>
              </p:ext>
            </p:extLst>
          </p:nvPr>
        </p:nvGraphicFramePr>
        <p:xfrm>
          <a:off x="179514" y="1412776"/>
          <a:ext cx="8784973" cy="3528392"/>
        </p:xfrm>
        <a:graphic>
          <a:graphicData uri="http://schemas.openxmlformats.org/drawingml/2006/table">
            <a:tbl>
              <a:tblPr firstRow="1" firstCol="1" lastRow="1" lastCol="1" bandRow="1" bandCol="1"/>
              <a:tblGrid>
                <a:gridCol w="1563117"/>
                <a:gridCol w="3269957"/>
                <a:gridCol w="1708822"/>
                <a:gridCol w="2243077"/>
              </a:tblGrid>
              <a:tr h="1008112">
                <a:tc>
                  <a:txBody>
                    <a:bodyPr/>
                    <a:lstStyle/>
                    <a:p>
                      <a:pPr algn="ctr">
                        <a:spcAft>
                          <a:spcPts val="0"/>
                        </a:spcAft>
                      </a:pPr>
                      <a:r>
                        <a:rPr lang="ru-RU" sz="2000" dirty="0">
                          <a:solidFill>
                            <a:srgbClr val="000000"/>
                          </a:solidFill>
                          <a:effectLst/>
                          <a:latin typeface="Times New Roman"/>
                          <a:ea typeface="Times New Roman"/>
                        </a:rPr>
                        <a:t>№ группы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dirty="0">
                          <a:solidFill>
                            <a:srgbClr val="000000"/>
                          </a:solidFill>
                          <a:effectLst/>
                          <a:latin typeface="Times New Roman"/>
                          <a:ea typeface="Times New Roman"/>
                        </a:rPr>
                        <a:t>Прямые иностранные инвестиции, тыс. долл.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a:solidFill>
                            <a:srgbClr val="000000"/>
                          </a:solidFill>
                          <a:effectLst/>
                          <a:latin typeface="Times New Roman"/>
                          <a:ea typeface="Times New Roman"/>
                        </a:rPr>
                        <a:t>Годы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a:solidFill>
                            <a:srgbClr val="000000"/>
                          </a:solidFill>
                          <a:effectLst/>
                          <a:latin typeface="Times New Roman"/>
                          <a:ea typeface="Times New Roman"/>
                        </a:rPr>
                        <a:t>ВВП на душу населения, долл.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0280">
                <a:tc>
                  <a:txBody>
                    <a:bodyPr/>
                    <a:lstStyle/>
                    <a:p>
                      <a:pPr algn="ctr">
                        <a:spcAft>
                          <a:spcPts val="0"/>
                        </a:spcAft>
                      </a:pPr>
                      <a:r>
                        <a:rPr lang="ru-RU" sz="2000">
                          <a:solidFill>
                            <a:srgbClr val="000000"/>
                          </a:solidFill>
                          <a:effectLst/>
                          <a:latin typeface="Times New Roman"/>
                          <a:ea typeface="Times New Roman"/>
                        </a:rPr>
                        <a:t>1</a:t>
                      </a:r>
                    </a:p>
                    <a:p>
                      <a:pPr algn="ctr">
                        <a:spcAft>
                          <a:spcPts val="0"/>
                        </a:spcAft>
                      </a:pPr>
                      <a:r>
                        <a:rPr lang="ru-RU" sz="2000">
                          <a:solidFill>
                            <a:srgbClr val="000000"/>
                          </a:solidFill>
                          <a:effectLst/>
                          <a:latin typeface="Times New Roman"/>
                          <a:ea typeface="Times New Roman"/>
                        </a:rPr>
                        <a:t>2</a:t>
                      </a:r>
                    </a:p>
                    <a:p>
                      <a:pPr algn="ctr">
                        <a:spcAft>
                          <a:spcPts val="0"/>
                        </a:spcAft>
                      </a:pPr>
                      <a:r>
                        <a:rPr lang="ru-RU" sz="2000">
                          <a:solidFill>
                            <a:srgbClr val="000000"/>
                          </a:solidFill>
                          <a:effectLst/>
                          <a:latin typeface="Times New Roman"/>
                          <a:ea typeface="Times New Roman"/>
                        </a:rPr>
                        <a:t>3</a:t>
                      </a:r>
                    </a:p>
                    <a:p>
                      <a:pPr algn="ctr">
                        <a:spcAft>
                          <a:spcPts val="0"/>
                        </a:spcAft>
                      </a:pPr>
                      <a:r>
                        <a:rPr lang="ru-RU" sz="2000">
                          <a:solidFill>
                            <a:srgbClr val="000000"/>
                          </a:solidFill>
                          <a:effectLst/>
                          <a:latin typeface="Times New Roman"/>
                          <a:ea typeface="Times New Roman"/>
                        </a:rPr>
                        <a:t>4</a:t>
                      </a:r>
                    </a:p>
                    <a:p>
                      <a:pPr algn="ctr">
                        <a:spcAft>
                          <a:spcPts val="0"/>
                        </a:spcAft>
                      </a:pPr>
                      <a:r>
                        <a:rPr lang="ru-RU" sz="2000">
                          <a:solidFill>
                            <a:srgbClr val="000000"/>
                          </a:solidFill>
                          <a:effectLst/>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dirty="0">
                          <a:solidFill>
                            <a:srgbClr val="000000"/>
                          </a:solidFill>
                          <a:effectLst/>
                          <a:latin typeface="Times New Roman"/>
                          <a:ea typeface="Times New Roman"/>
                        </a:rPr>
                        <a:t>92 602,2 – 425 117,66</a:t>
                      </a:r>
                    </a:p>
                    <a:p>
                      <a:pPr algn="ctr">
                        <a:spcAft>
                          <a:spcPts val="0"/>
                        </a:spcAft>
                      </a:pPr>
                      <a:r>
                        <a:rPr lang="ru-RU" sz="2000" dirty="0">
                          <a:solidFill>
                            <a:srgbClr val="000000"/>
                          </a:solidFill>
                          <a:effectLst/>
                          <a:latin typeface="Times New Roman"/>
                          <a:ea typeface="Times New Roman"/>
                        </a:rPr>
                        <a:t>425 117,66 – 757 633,12</a:t>
                      </a:r>
                    </a:p>
                    <a:p>
                      <a:pPr algn="ctr">
                        <a:spcAft>
                          <a:spcPts val="0"/>
                        </a:spcAft>
                      </a:pPr>
                      <a:r>
                        <a:rPr lang="ru-RU" sz="2000" dirty="0">
                          <a:solidFill>
                            <a:srgbClr val="000000"/>
                          </a:solidFill>
                          <a:effectLst/>
                          <a:latin typeface="Times New Roman"/>
                          <a:ea typeface="Times New Roman"/>
                        </a:rPr>
                        <a:t>757 633,12 – 1 090 148,5</a:t>
                      </a:r>
                    </a:p>
                    <a:p>
                      <a:pPr algn="ctr">
                        <a:spcAft>
                          <a:spcPts val="0"/>
                        </a:spcAft>
                      </a:pPr>
                      <a:r>
                        <a:rPr lang="ru-RU" sz="2000" dirty="0">
                          <a:solidFill>
                            <a:srgbClr val="000000"/>
                          </a:solidFill>
                          <a:effectLst/>
                          <a:latin typeface="Times New Roman"/>
                          <a:ea typeface="Times New Roman"/>
                        </a:rPr>
                        <a:t>1 090 148,5 – 1 422 663,9</a:t>
                      </a:r>
                    </a:p>
                    <a:p>
                      <a:pPr algn="ctr">
                        <a:spcAft>
                          <a:spcPts val="0"/>
                        </a:spcAft>
                      </a:pPr>
                      <a:r>
                        <a:rPr lang="ru-RU" sz="2000" dirty="0">
                          <a:solidFill>
                            <a:srgbClr val="000000"/>
                          </a:solidFill>
                          <a:effectLst/>
                          <a:latin typeface="Times New Roman"/>
                          <a:ea typeface="Times New Roman"/>
                        </a:rPr>
                        <a:t>1 422 663,9 – 1 755 179,5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dirty="0">
                          <a:solidFill>
                            <a:srgbClr val="000000"/>
                          </a:solidFill>
                          <a:effectLst/>
                          <a:latin typeface="Times New Roman"/>
                          <a:ea typeface="Times New Roman"/>
                        </a:rPr>
                        <a:t>1997 – 2006</a:t>
                      </a:r>
                    </a:p>
                    <a:p>
                      <a:pPr algn="ctr">
                        <a:spcAft>
                          <a:spcPts val="0"/>
                        </a:spcAft>
                      </a:pPr>
                      <a:r>
                        <a:rPr lang="ru-RU" sz="2000" dirty="0">
                          <a:solidFill>
                            <a:srgbClr val="000000"/>
                          </a:solidFill>
                          <a:effectLst/>
                          <a:latin typeface="Times New Roman"/>
                          <a:ea typeface="Times New Roman"/>
                        </a:rPr>
                        <a:t>2007</a:t>
                      </a:r>
                    </a:p>
                    <a:p>
                      <a:pPr algn="ctr">
                        <a:spcAft>
                          <a:spcPts val="0"/>
                        </a:spcAft>
                      </a:pPr>
                      <a:r>
                        <a:rPr lang="ru-RU" sz="2000" dirty="0">
                          <a:solidFill>
                            <a:srgbClr val="000000"/>
                          </a:solidFill>
                          <a:effectLst/>
                          <a:latin typeface="Times New Roman"/>
                          <a:ea typeface="Times New Roman"/>
                        </a:rPr>
                        <a:t>2008</a:t>
                      </a:r>
                    </a:p>
                    <a:p>
                      <a:pPr algn="ctr">
                        <a:spcAft>
                          <a:spcPts val="0"/>
                        </a:spcAft>
                      </a:pPr>
                      <a:r>
                        <a:rPr lang="ru-RU" sz="2000" dirty="0">
                          <a:solidFill>
                            <a:srgbClr val="000000"/>
                          </a:solidFill>
                          <a:effectLst/>
                          <a:latin typeface="Times New Roman"/>
                          <a:ea typeface="Times New Roman"/>
                        </a:rPr>
                        <a:t>2009</a:t>
                      </a:r>
                    </a:p>
                    <a:p>
                      <a:pPr algn="ctr">
                        <a:spcAft>
                          <a:spcPts val="0"/>
                        </a:spcAft>
                      </a:pPr>
                      <a:r>
                        <a:rPr lang="ru-RU" sz="2000" dirty="0">
                          <a:solidFill>
                            <a:srgbClr val="000000"/>
                          </a:solidFill>
                          <a:effectLst/>
                          <a:latin typeface="Times New Roman"/>
                          <a:ea typeface="Times New Roman"/>
                        </a:rPr>
                        <a:t>2010 - 2012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dirty="0">
                          <a:solidFill>
                            <a:srgbClr val="000000"/>
                          </a:solidFill>
                          <a:effectLst/>
                          <a:latin typeface="Times New Roman"/>
                          <a:ea typeface="Times New Roman"/>
                        </a:rPr>
                        <a:t>239,90</a:t>
                      </a:r>
                    </a:p>
                    <a:p>
                      <a:pPr algn="ctr">
                        <a:spcAft>
                          <a:spcPts val="0"/>
                        </a:spcAft>
                      </a:pPr>
                      <a:r>
                        <a:rPr lang="ru-RU" sz="2000" dirty="0">
                          <a:solidFill>
                            <a:srgbClr val="000000"/>
                          </a:solidFill>
                          <a:effectLst/>
                          <a:latin typeface="Times New Roman"/>
                          <a:ea typeface="Times New Roman"/>
                        </a:rPr>
                        <a:t>515,47</a:t>
                      </a:r>
                    </a:p>
                    <a:p>
                      <a:pPr algn="ctr">
                        <a:spcAft>
                          <a:spcPts val="0"/>
                        </a:spcAft>
                      </a:pPr>
                      <a:r>
                        <a:rPr lang="ru-RU" sz="2000" dirty="0">
                          <a:solidFill>
                            <a:srgbClr val="000000"/>
                          </a:solidFill>
                          <a:effectLst/>
                          <a:latin typeface="Times New Roman"/>
                          <a:ea typeface="Times New Roman"/>
                        </a:rPr>
                        <a:t>700,32</a:t>
                      </a:r>
                    </a:p>
                    <a:p>
                      <a:pPr algn="ctr">
                        <a:spcAft>
                          <a:spcPts val="0"/>
                        </a:spcAft>
                      </a:pPr>
                      <a:r>
                        <a:rPr lang="ru-RU" sz="2000" dirty="0">
                          <a:solidFill>
                            <a:srgbClr val="000000"/>
                          </a:solidFill>
                          <a:effectLst/>
                          <a:latin typeface="Times New Roman"/>
                          <a:ea typeface="Times New Roman"/>
                        </a:rPr>
                        <a:t>661,32</a:t>
                      </a:r>
                    </a:p>
                    <a:p>
                      <a:pPr algn="ctr">
                        <a:spcAft>
                          <a:spcPts val="0"/>
                        </a:spcAft>
                      </a:pPr>
                      <a:r>
                        <a:rPr lang="ru-RU" sz="2000" dirty="0">
                          <a:solidFill>
                            <a:srgbClr val="000000"/>
                          </a:solidFill>
                          <a:effectLst/>
                          <a:latin typeface="Times New Roman"/>
                          <a:ea typeface="Times New Roman"/>
                        </a:rPr>
                        <a:t>843,92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45839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t>Основные этапы инвестиционной политики в экономической деятельности</a:t>
            </a:r>
            <a:endParaRPr lang="ru-RU" sz="2800"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423988"/>
            <a:ext cx="8799264" cy="4525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657701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908</Words>
  <Application>Microsoft Office PowerPoint</Application>
  <PresentationFormat>Экран (4:3)</PresentationFormat>
  <Paragraphs>164</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Презентация PowerPoint</vt:lpstr>
      <vt:lpstr>Презентация PowerPoint</vt:lpstr>
      <vt:lpstr>Стратегия управление инвестиционных процессов Таджикистана в современных условиях  </vt:lpstr>
      <vt:lpstr>Стратегия управление инвестиционных процессов Таджикистана в современных условиях</vt:lpstr>
      <vt:lpstr>государственные регулирование инвестиционных процессов</vt:lpstr>
      <vt:lpstr>Состояние инвестиционной деятельности Таджикистана </vt:lpstr>
      <vt:lpstr>Макроэкономические показатели Республики Таджикистан на 1996-2012 гг</vt:lpstr>
      <vt:lpstr>Зависимость ВВП на душу населения от поступления прямых иностранных инвестиций в РТ </vt:lpstr>
      <vt:lpstr>Основные этапы инвестиционной политики в экономической деятельности</vt:lpstr>
      <vt:lpstr>инвестиционный открытость регионов</vt:lpstr>
      <vt:lpstr>Изменение структуры инвестиционной открытости регионов Таджикистана в 2003 и 2011 гг. </vt:lpstr>
      <vt:lpstr>Выводы</vt:lpstr>
      <vt:lpstr>инвестиционный открытость регионов </vt:lpstr>
      <vt:lpstr>Уравнение множественной регрессии по регионам Таджикистана </vt:lpstr>
      <vt:lpstr>Основные рекомендуемые принципы государственного регулирования региональных инвестиционных процессов</vt:lpstr>
      <vt:lpstr>Выводы</vt:lpstr>
      <vt:lpstr>Выводы</vt:lpstr>
      <vt:lpstr>Выводы</vt:lpstr>
      <vt:lpstr>Выводы</vt:lpstr>
      <vt:lpstr>Выводы</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9</cp:revision>
  <dcterms:created xsi:type="dcterms:W3CDTF">2014-05-01T20:41:05Z</dcterms:created>
  <dcterms:modified xsi:type="dcterms:W3CDTF">2014-05-01T21:56:45Z</dcterms:modified>
</cp:coreProperties>
</file>