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324" r:id="rId4"/>
    <p:sldId id="325" r:id="rId5"/>
    <p:sldId id="327" r:id="rId6"/>
    <p:sldId id="328" r:id="rId7"/>
    <p:sldId id="32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Бахои мусби %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Менечмент ва хукуки иктисоди</c:v>
                </c:pt>
                <c:pt idx="1">
                  <c:v>Молия ва карз.</c:v>
                </c:pt>
                <c:pt idx="2">
                  <c:v>МИБ</c:v>
                </c:pt>
                <c:pt idx="3">
                  <c:v>Иктисод ва бизнес.</c:v>
                </c:pt>
                <c:pt idx="4">
                  <c:v>Тен.иттилооти дар икт.</c:v>
                </c:pt>
                <c:pt idx="5">
                  <c:v>Хисобдори ва омор.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88.6</c:v>
                </c:pt>
                <c:pt idx="1">
                  <c:v>90.8</c:v>
                </c:pt>
                <c:pt idx="2">
                  <c:v>89.8</c:v>
                </c:pt>
                <c:pt idx="3">
                  <c:v>91.2</c:v>
                </c:pt>
                <c:pt idx="4">
                  <c:v>86.4</c:v>
                </c:pt>
                <c:pt idx="5">
                  <c:v>91.1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Аз он бахои хубу - аъло %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Менечмент ва хукуки иктисоди</c:v>
                </c:pt>
                <c:pt idx="1">
                  <c:v>Молия ва карз.</c:v>
                </c:pt>
                <c:pt idx="2">
                  <c:v>МИБ</c:v>
                </c:pt>
                <c:pt idx="3">
                  <c:v>Иктисод ва бизнес.</c:v>
                </c:pt>
                <c:pt idx="4">
                  <c:v>Тен.иттилооти дар икт.</c:v>
                </c:pt>
                <c:pt idx="5">
                  <c:v>Хисобдори ва омор.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51.7</c:v>
                </c:pt>
                <c:pt idx="1">
                  <c:v>52.2</c:v>
                </c:pt>
                <c:pt idx="2">
                  <c:v>49.6</c:v>
                </c:pt>
                <c:pt idx="3">
                  <c:v>50.3</c:v>
                </c:pt>
                <c:pt idx="4">
                  <c:v>42.8</c:v>
                </c:pt>
                <c:pt idx="5">
                  <c:v>50.4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Бахои гайриканоатбахш %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Менечмент ва хукуки иктисоди</c:v>
                </c:pt>
                <c:pt idx="1">
                  <c:v>Молия ва карз.</c:v>
                </c:pt>
                <c:pt idx="2">
                  <c:v>МИБ</c:v>
                </c:pt>
                <c:pt idx="3">
                  <c:v>Иктисод ва бизнес.</c:v>
                </c:pt>
                <c:pt idx="4">
                  <c:v>Тен.иттилооти дар икт.</c:v>
                </c:pt>
                <c:pt idx="5">
                  <c:v>Хисобдори ва омор.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19.8</c:v>
                </c:pt>
                <c:pt idx="1">
                  <c:v>21.3</c:v>
                </c:pt>
                <c:pt idx="2">
                  <c:v>23.7</c:v>
                </c:pt>
                <c:pt idx="3">
                  <c:v>18.8</c:v>
                </c:pt>
                <c:pt idx="4">
                  <c:v>22.4</c:v>
                </c:pt>
                <c:pt idx="5">
                  <c:v>20.399999999999999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8808448"/>
        <c:axId val="82856192"/>
        <c:axId val="0"/>
      </c:bar3DChart>
      <c:catAx>
        <c:axId val="88808448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82856192"/>
        <c:crosses val="autoZero"/>
        <c:auto val="1"/>
        <c:lblAlgn val="ctr"/>
        <c:lblOffset val="100"/>
        <c:noMultiLvlLbl val="0"/>
      </c:catAx>
      <c:valAx>
        <c:axId val="82856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88084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651168388697553"/>
          <c:y val="2.2511756695600137E-2"/>
          <c:w val="0.66723085420499795"/>
          <c:h val="0.80874293767102423"/>
        </c:manualLayout>
      </c:layout>
      <c:bar3DChart>
        <c:barDir val="col"/>
        <c:grouping val="cluster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Бахои гайриканоатбахш %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1"/>
                <c:pt idx="0">
                  <c:v>сентябр,  октябр ва ноябр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фаркият нисбати соли 2017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1"/>
                <c:pt idx="0">
                  <c:v>сентябр,  октябр ва ноябр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0.2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Бахои мусби %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1"/>
                <c:pt idx="0">
                  <c:v>сентябр,  октябр ва ноябр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Аз он бахои хубу - аъло %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1"/>
                <c:pt idx="0">
                  <c:v>сентябр,  октябр ва ноябр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49.5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95322624"/>
        <c:axId val="95790784"/>
        <c:axId val="0"/>
      </c:bar3DChart>
      <c:catAx>
        <c:axId val="95322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95790784"/>
        <c:crosses val="autoZero"/>
        <c:auto val="1"/>
        <c:lblAlgn val="ctr"/>
        <c:lblOffset val="100"/>
        <c:noMultiLvlLbl val="0"/>
      </c:catAx>
      <c:valAx>
        <c:axId val="95790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953226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Факултет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Молия ва карз</c:v>
                </c:pt>
                <c:pt idx="1">
                  <c:v>Иктисод ва бизнес.</c:v>
                </c:pt>
                <c:pt idx="2">
                  <c:v>Хисобдои ва омор.</c:v>
                </c:pt>
                <c:pt idx="3">
                  <c:v>МИБ</c:v>
                </c:pt>
                <c:pt idx="4">
                  <c:v>ТИИ</c:v>
                </c:pt>
                <c:pt idx="5">
                  <c:v>Менечм. ва хукуи иктисоди</c:v>
                </c:pt>
                <c:pt idx="6">
                  <c:v>Магистратура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94.4</c:v>
                </c:pt>
                <c:pt idx="1">
                  <c:v>94.3</c:v>
                </c:pt>
                <c:pt idx="2">
                  <c:v>95.3</c:v>
                </c:pt>
                <c:pt idx="3">
                  <c:v>95.1</c:v>
                </c:pt>
                <c:pt idx="4">
                  <c:v>94.8</c:v>
                </c:pt>
                <c:pt idx="5">
                  <c:v>94.5</c:v>
                </c:pt>
                <c:pt idx="6">
                  <c:v>92.3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Раёсати таълим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Молия ва карз</c:v>
                </c:pt>
                <c:pt idx="1">
                  <c:v>Иктисод ва бизнес.</c:v>
                </c:pt>
                <c:pt idx="2">
                  <c:v>Хисобдои ва омор.</c:v>
                </c:pt>
                <c:pt idx="3">
                  <c:v>МИБ</c:v>
                </c:pt>
                <c:pt idx="4">
                  <c:v>ТИИ</c:v>
                </c:pt>
                <c:pt idx="5">
                  <c:v>Менечм. ва хукуи иктисоди</c:v>
                </c:pt>
                <c:pt idx="6">
                  <c:v>Магистратура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93.6</c:v>
                </c:pt>
                <c:pt idx="1">
                  <c:v>92.8</c:v>
                </c:pt>
                <c:pt idx="2">
                  <c:v>94.7</c:v>
                </c:pt>
                <c:pt idx="3">
                  <c:v>94.3</c:v>
                </c:pt>
                <c:pt idx="4">
                  <c:v>93.4</c:v>
                </c:pt>
                <c:pt idx="5">
                  <c:v>93.8</c:v>
                </c:pt>
                <c:pt idx="6">
                  <c:v>90.4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фаркият нисбат ба соли 2017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Молия ва карз</c:v>
                </c:pt>
                <c:pt idx="1">
                  <c:v>Иктисод ва бизнес.</c:v>
                </c:pt>
                <c:pt idx="2">
                  <c:v>Хисобдои ва омор.</c:v>
                </c:pt>
                <c:pt idx="3">
                  <c:v>МИБ</c:v>
                </c:pt>
                <c:pt idx="4">
                  <c:v>ТИИ</c:v>
                </c:pt>
                <c:pt idx="5">
                  <c:v>Менечм. ва хукуи иктисоди</c:v>
                </c:pt>
                <c:pt idx="6">
                  <c:v>Магистратура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0.8</c:v>
                </c:pt>
                <c:pt idx="1">
                  <c:v>1.5</c:v>
                </c:pt>
                <c:pt idx="2">
                  <c:v>0.6</c:v>
                </c:pt>
                <c:pt idx="3">
                  <c:v>0.8</c:v>
                </c:pt>
                <c:pt idx="4">
                  <c:v>1.4</c:v>
                </c:pt>
                <c:pt idx="5">
                  <c:v>0.7</c:v>
                </c:pt>
                <c:pt idx="6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5325696"/>
        <c:axId val="95794240"/>
        <c:axId val="0"/>
      </c:bar3DChart>
      <c:catAx>
        <c:axId val="95325696"/>
        <c:scaling>
          <c:orientation val="minMax"/>
        </c:scaling>
        <c:delete val="0"/>
        <c:axPos val="b"/>
        <c:majorTickMark val="none"/>
        <c:minorTickMark val="none"/>
        <c:tickLblPos val="nextTo"/>
        <c:crossAx val="95794240"/>
        <c:crosses val="autoZero"/>
        <c:auto val="1"/>
        <c:lblAlgn val="ctr"/>
        <c:lblOffset val="100"/>
        <c:noMultiLvlLbl val="0"/>
      </c:catAx>
      <c:valAx>
        <c:axId val="957942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53256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Факултет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Молия ва карз</c:v>
                </c:pt>
                <c:pt idx="1">
                  <c:v>Иктисод ва бизнес</c:v>
                </c:pt>
                <c:pt idx="2">
                  <c:v>Хисобдои ва омор.</c:v>
                </c:pt>
                <c:pt idx="3">
                  <c:v>МИБ</c:v>
                </c:pt>
                <c:pt idx="4">
                  <c:v>ТИИ</c:v>
                </c:pt>
                <c:pt idx="5">
                  <c:v>Менечм. ва хукуи иктисоди</c:v>
                </c:pt>
                <c:pt idx="6">
                  <c:v>Магистратура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95.3</c:v>
                </c:pt>
                <c:pt idx="1">
                  <c:v>95</c:v>
                </c:pt>
                <c:pt idx="2">
                  <c:v>95.9</c:v>
                </c:pt>
                <c:pt idx="3">
                  <c:v>96.1</c:v>
                </c:pt>
                <c:pt idx="4">
                  <c:v>96.5</c:v>
                </c:pt>
                <c:pt idx="5">
                  <c:v>95.8</c:v>
                </c:pt>
                <c:pt idx="6">
                  <c:v>92.8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Раёсати таълим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Молия ва карз</c:v>
                </c:pt>
                <c:pt idx="1">
                  <c:v>Иктисод ва бизнес</c:v>
                </c:pt>
                <c:pt idx="2">
                  <c:v>Хисобдои ва омор.</c:v>
                </c:pt>
                <c:pt idx="3">
                  <c:v>МИБ</c:v>
                </c:pt>
                <c:pt idx="4">
                  <c:v>ТИИ</c:v>
                </c:pt>
                <c:pt idx="5">
                  <c:v>Менечм. ва хукуи иктисоди</c:v>
                </c:pt>
                <c:pt idx="6">
                  <c:v>Магистратура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93.9</c:v>
                </c:pt>
                <c:pt idx="1">
                  <c:v>94.4</c:v>
                </c:pt>
                <c:pt idx="2">
                  <c:v>95.1</c:v>
                </c:pt>
                <c:pt idx="3">
                  <c:v>93.8</c:v>
                </c:pt>
                <c:pt idx="4">
                  <c:v>94.7</c:v>
                </c:pt>
                <c:pt idx="5">
                  <c:v>92.5</c:v>
                </c:pt>
                <c:pt idx="6">
                  <c:v>91.4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фаркият нисбат ба соли 2017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Молия ва карз</c:v>
                </c:pt>
                <c:pt idx="1">
                  <c:v>Иктисод ва бизнес</c:v>
                </c:pt>
                <c:pt idx="2">
                  <c:v>Хисобдои ва омор.</c:v>
                </c:pt>
                <c:pt idx="3">
                  <c:v>МИБ</c:v>
                </c:pt>
                <c:pt idx="4">
                  <c:v>ТИИ</c:v>
                </c:pt>
                <c:pt idx="5">
                  <c:v>Менечм. ва хукуи иктисоди</c:v>
                </c:pt>
                <c:pt idx="6">
                  <c:v>Магистратура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1.4</c:v>
                </c:pt>
                <c:pt idx="1">
                  <c:v>0.6</c:v>
                </c:pt>
                <c:pt idx="2">
                  <c:v>0.8</c:v>
                </c:pt>
                <c:pt idx="3">
                  <c:v>2.2999999999999998</c:v>
                </c:pt>
                <c:pt idx="4">
                  <c:v>1.8</c:v>
                </c:pt>
                <c:pt idx="5">
                  <c:v>3.3</c:v>
                </c:pt>
                <c:pt idx="6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503744"/>
        <c:axId val="82870848"/>
        <c:axId val="0"/>
      </c:bar3DChart>
      <c:catAx>
        <c:axId val="33503744"/>
        <c:scaling>
          <c:orientation val="minMax"/>
        </c:scaling>
        <c:delete val="0"/>
        <c:axPos val="b"/>
        <c:majorTickMark val="none"/>
        <c:minorTickMark val="none"/>
        <c:tickLblPos val="nextTo"/>
        <c:crossAx val="82870848"/>
        <c:crosses val="autoZero"/>
        <c:auto val="1"/>
        <c:lblAlgn val="ctr"/>
        <c:lblOffset val="100"/>
        <c:noMultiLvlLbl val="0"/>
      </c:catAx>
      <c:valAx>
        <c:axId val="828708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35037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Факултет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Молия ва карз</c:v>
                </c:pt>
                <c:pt idx="1">
                  <c:v>Иктисод ва бизнес</c:v>
                </c:pt>
                <c:pt idx="2">
                  <c:v>Хисобдои ва омор.</c:v>
                </c:pt>
                <c:pt idx="3">
                  <c:v>МИБ</c:v>
                </c:pt>
                <c:pt idx="4">
                  <c:v>ТИИ</c:v>
                </c:pt>
                <c:pt idx="5">
                  <c:v>Менечм. ва хукуи иктисоди</c:v>
                </c:pt>
                <c:pt idx="6">
                  <c:v>Магистратура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95.9</c:v>
                </c:pt>
                <c:pt idx="1">
                  <c:v>96.8</c:v>
                </c:pt>
                <c:pt idx="2">
                  <c:v>96.5</c:v>
                </c:pt>
                <c:pt idx="3">
                  <c:v>94.9</c:v>
                </c:pt>
                <c:pt idx="4">
                  <c:v>95.7</c:v>
                </c:pt>
                <c:pt idx="5">
                  <c:v>96.3</c:v>
                </c:pt>
                <c:pt idx="6">
                  <c:v>93.8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Раёсати таълим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Молия ва карз</c:v>
                </c:pt>
                <c:pt idx="1">
                  <c:v>Иктисод ва бизнес</c:v>
                </c:pt>
                <c:pt idx="2">
                  <c:v>Хисобдои ва омор.</c:v>
                </c:pt>
                <c:pt idx="3">
                  <c:v>МИБ</c:v>
                </c:pt>
                <c:pt idx="4">
                  <c:v>ТИИ</c:v>
                </c:pt>
                <c:pt idx="5">
                  <c:v>Менечм. ва хукуи иктисоди</c:v>
                </c:pt>
                <c:pt idx="6">
                  <c:v>Магистратура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93.2</c:v>
                </c:pt>
                <c:pt idx="1">
                  <c:v>94.3</c:v>
                </c:pt>
                <c:pt idx="2">
                  <c:v>95.8</c:v>
                </c:pt>
                <c:pt idx="3">
                  <c:v>92.3</c:v>
                </c:pt>
                <c:pt idx="4">
                  <c:v>92.9</c:v>
                </c:pt>
                <c:pt idx="5">
                  <c:v>93.8</c:v>
                </c:pt>
                <c:pt idx="6">
                  <c:v>92.2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фаркият нисбат ба соли 2017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Молия ва карз</c:v>
                </c:pt>
                <c:pt idx="1">
                  <c:v>Иктисод ва бизнес</c:v>
                </c:pt>
                <c:pt idx="2">
                  <c:v>Хисобдои ва омор.</c:v>
                </c:pt>
                <c:pt idx="3">
                  <c:v>МИБ</c:v>
                </c:pt>
                <c:pt idx="4">
                  <c:v>ТИИ</c:v>
                </c:pt>
                <c:pt idx="5">
                  <c:v>Менечм. ва хукуи иктисоди</c:v>
                </c:pt>
                <c:pt idx="6">
                  <c:v>Магистратура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2.7</c:v>
                </c:pt>
                <c:pt idx="1">
                  <c:v>2.5</c:v>
                </c:pt>
                <c:pt idx="2">
                  <c:v>0.7</c:v>
                </c:pt>
                <c:pt idx="3">
                  <c:v>2.6</c:v>
                </c:pt>
                <c:pt idx="4">
                  <c:v>2.8</c:v>
                </c:pt>
                <c:pt idx="5">
                  <c:v>2.5</c:v>
                </c:pt>
                <c:pt idx="6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587712"/>
        <c:axId val="82873152"/>
        <c:axId val="0"/>
      </c:bar3DChart>
      <c:catAx>
        <c:axId val="33587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82873152"/>
        <c:crosses val="autoZero"/>
        <c:auto val="1"/>
        <c:lblAlgn val="ctr"/>
        <c:lblOffset val="100"/>
        <c:noMultiLvlLbl val="0"/>
      </c:catAx>
      <c:valAx>
        <c:axId val="828731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35877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Факултет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Сентябр</c:v>
                </c:pt>
                <c:pt idx="1">
                  <c:v>Октябр</c:v>
                </c:pt>
                <c:pt idx="2">
                  <c:v>Ноябр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94.7</c:v>
                </c:pt>
                <c:pt idx="1">
                  <c:v>95.7</c:v>
                </c:pt>
                <c:pt idx="2">
                  <c:v>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Раёсати таълим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Сентябр</c:v>
                </c:pt>
                <c:pt idx="1">
                  <c:v>Октябр</c:v>
                </c:pt>
                <c:pt idx="2">
                  <c:v>Ноябр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93.7</c:v>
                </c:pt>
                <c:pt idx="1">
                  <c:v>94</c:v>
                </c:pt>
                <c:pt idx="2">
                  <c:v>93.7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Фаркият нисбат ба соли 2017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Сентябр</c:v>
                </c:pt>
                <c:pt idx="1">
                  <c:v>Октябр</c:v>
                </c:pt>
                <c:pt idx="2">
                  <c:v>Ноябр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0.9</c:v>
                </c:pt>
                <c:pt idx="1">
                  <c:v>1.7</c:v>
                </c:pt>
                <c:pt idx="2">
                  <c:v>2.2999999999999998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3590272"/>
        <c:axId val="82875456"/>
        <c:axId val="0"/>
      </c:bar3DChart>
      <c:catAx>
        <c:axId val="33590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82875456"/>
        <c:crosses val="autoZero"/>
        <c:auto val="1"/>
        <c:lblAlgn val="ctr"/>
        <c:lblOffset val="100"/>
        <c:noMultiLvlLbl val="0"/>
      </c:catAx>
      <c:valAx>
        <c:axId val="82875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35902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5"/>
          <c:y val="0.92791412374445481"/>
          <c:w val="0.89889259989630776"/>
          <c:h val="5.885544626657059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BFAC73-A02A-4E3D-A973-09DF473D2BC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EF5036-4A90-4EE9-8392-E7E3B9850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096944" cy="482453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   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Донишгохи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давлатии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молия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ва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иктисоди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 Tj" pitchFamily="18" charset="-52"/>
              </a:rPr>
              <a:t>Точикистон</a:t>
            </a:r>
            <a:endParaRPr lang="ru-RU" sz="3600" b="1" dirty="0"/>
          </a:p>
          <a:p>
            <a:r>
              <a:rPr lang="ru-RU" sz="3600" b="1" dirty="0" smtClean="0"/>
              <a:t>     </a:t>
            </a:r>
          </a:p>
          <a:p>
            <a:r>
              <a:rPr lang="ru-RU" sz="3600" b="1" dirty="0">
                <a:latin typeface="Times New Roman Tj" panose="02020603050405020304" pitchFamily="18" charset="-52"/>
              </a:rPr>
              <a:t> </a:t>
            </a:r>
            <a:r>
              <a:rPr lang="ru-RU" sz="3600" b="1" dirty="0" smtClean="0">
                <a:latin typeface="Times New Roman Tj" panose="02020603050405020304" pitchFamily="18" charset="-52"/>
              </a:rPr>
              <a:t>    Мониторинги </a:t>
            </a:r>
            <a:r>
              <a:rPr lang="ru-RU" sz="3600" b="1" dirty="0" err="1" smtClean="0">
                <a:latin typeface="Times New Roman Tj" panose="02020603050405020304" pitchFamily="18" charset="-52"/>
              </a:rPr>
              <a:t>раванди</a:t>
            </a:r>
            <a:r>
              <a:rPr lang="ru-RU" sz="3600" b="1" dirty="0" smtClean="0">
                <a:latin typeface="Times New Roman Tj" panose="02020603050405020304" pitchFamily="18" charset="-52"/>
              </a:rPr>
              <a:t> </a:t>
            </a:r>
            <a:r>
              <a:rPr lang="ru-RU" sz="3600" b="1" dirty="0" err="1">
                <a:latin typeface="Times New Roman Tj" panose="02020603050405020304" pitchFamily="18" charset="-52"/>
              </a:rPr>
              <a:t>таълим</a:t>
            </a:r>
            <a:r>
              <a:rPr lang="ru-RU" sz="3600" b="1" dirty="0">
                <a:latin typeface="Times New Roman Tj" panose="02020603050405020304" pitchFamily="18" charset="-52"/>
              </a:rPr>
              <a:t> </a:t>
            </a:r>
            <a:r>
              <a:rPr lang="ru-RU" sz="3600" b="1" dirty="0" smtClean="0">
                <a:latin typeface="Times New Roman Tj" panose="02020603050405020304" pitchFamily="18" charset="-52"/>
              </a:rPr>
              <a:t>  </a:t>
            </a:r>
          </a:p>
          <a:p>
            <a:r>
              <a:rPr lang="ru-RU" sz="3600" b="1" dirty="0">
                <a:latin typeface="Times New Roman Tj" panose="02020603050405020304" pitchFamily="18" charset="-52"/>
              </a:rPr>
              <a:t> </a:t>
            </a:r>
            <a:r>
              <a:rPr lang="ru-RU" sz="3600" b="1" dirty="0" smtClean="0">
                <a:latin typeface="Times New Roman Tj" panose="02020603050405020304" pitchFamily="18" charset="-52"/>
              </a:rPr>
              <a:t>         дар </a:t>
            </a:r>
            <a:r>
              <a:rPr lang="ru-RU" sz="3600" b="1" dirty="0" err="1">
                <a:latin typeface="Times New Roman Tj" panose="02020603050405020304" pitchFamily="18" charset="-52"/>
              </a:rPr>
              <a:t>гуруњњои</a:t>
            </a:r>
            <a:r>
              <a:rPr lang="ru-RU" sz="3600" b="1" dirty="0">
                <a:latin typeface="Times New Roman Tj" panose="02020603050405020304" pitchFamily="18" charset="-52"/>
              </a:rPr>
              <a:t> </a:t>
            </a:r>
            <a:r>
              <a:rPr lang="ru-RU" sz="3600" b="1" dirty="0" err="1" smtClean="0">
                <a:latin typeface="Times New Roman Tj" panose="02020603050405020304" pitchFamily="18" charset="-52"/>
              </a:rPr>
              <a:t>академї</a:t>
            </a:r>
            <a:r>
              <a:rPr lang="ru-RU" sz="3600" b="1" dirty="0" smtClean="0">
                <a:latin typeface="Times New Roman Tj" panose="02020603050405020304" pitchFamily="18" charset="-52"/>
              </a:rPr>
              <a:t>  </a:t>
            </a:r>
          </a:p>
          <a:p>
            <a:r>
              <a:rPr lang="ru-RU" sz="2800" b="1" dirty="0" smtClean="0">
                <a:latin typeface="Times New Roman Tj" panose="02020603050405020304" pitchFamily="18" charset="-52"/>
              </a:rPr>
              <a:t>                   дар соли </a:t>
            </a:r>
            <a:r>
              <a:rPr lang="ru-RU" sz="2800" b="1" dirty="0" err="1">
                <a:latin typeface="Times New Roman Tj" panose="02020603050405020304" pitchFamily="18" charset="-52"/>
              </a:rPr>
              <a:t>тањсили</a:t>
            </a:r>
            <a:r>
              <a:rPr lang="ru-RU" sz="2800" b="1" dirty="0">
                <a:latin typeface="Times New Roman Tj" panose="02020603050405020304" pitchFamily="18" charset="-52"/>
              </a:rPr>
              <a:t> </a:t>
            </a:r>
            <a:r>
              <a:rPr lang="ru-RU" sz="2800" b="1" dirty="0" smtClean="0">
                <a:latin typeface="Times New Roman Tj" panose="02020603050405020304" pitchFamily="18" charset="-52"/>
              </a:rPr>
              <a:t>2018-2019</a:t>
            </a:r>
            <a:endParaRPr lang="ru-RU" sz="2800" dirty="0">
              <a:latin typeface="Times New Roman Tj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6861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 Tj" panose="02020603050405020304" pitchFamily="18" charset="-52"/>
              </a:rPr>
              <a:t>                    </a:t>
            </a:r>
            <a:r>
              <a:rPr lang="ru-RU" b="1" dirty="0" err="1">
                <a:latin typeface="Times New Roman Tj" panose="02020603050405020304" pitchFamily="18" charset="-52"/>
              </a:rPr>
              <a:t>С</a:t>
            </a:r>
            <a:r>
              <a:rPr lang="ru-RU" b="1" dirty="0" err="1" smtClean="0">
                <a:latin typeface="Times New Roman Tj" panose="02020603050405020304" pitchFamily="18" charset="-52"/>
              </a:rPr>
              <a:t>атњи</a:t>
            </a:r>
            <a:r>
              <a:rPr lang="ru-RU" b="1" dirty="0" smtClean="0">
                <a:latin typeface="Times New Roman Tj" panose="02020603050405020304" pitchFamily="18" charset="-52"/>
              </a:rPr>
              <a:t> </a:t>
            </a:r>
            <a:r>
              <a:rPr lang="ru-RU" b="1" dirty="0" err="1">
                <a:latin typeface="Times New Roman Tj" panose="02020603050405020304" pitchFamily="18" charset="-52"/>
              </a:rPr>
              <a:t>донишазњудкунї</a:t>
            </a:r>
            <a:r>
              <a:rPr lang="ru-RU" b="1" dirty="0">
                <a:latin typeface="Times New Roman Tj" panose="02020603050405020304" pitchFamily="18" charset="-52"/>
              </a:rPr>
              <a:t> дар </a:t>
            </a:r>
            <a:r>
              <a:rPr lang="ru-RU" b="1" dirty="0" err="1" smtClean="0">
                <a:latin typeface="Times New Roman Tj" panose="02020603050405020304" pitchFamily="18" charset="-52"/>
              </a:rPr>
              <a:t>семохаи</a:t>
            </a:r>
            <a:r>
              <a:rPr lang="ru-RU" b="1" dirty="0" smtClean="0">
                <a:latin typeface="Times New Roman Tj" panose="02020603050405020304" pitchFamily="18" charset="-52"/>
              </a:rPr>
              <a:t> </a:t>
            </a:r>
            <a:r>
              <a:rPr lang="ru-RU" b="1" dirty="0" err="1" smtClean="0">
                <a:latin typeface="Times New Roman Tj" panose="02020603050405020304" pitchFamily="18" charset="-52"/>
              </a:rPr>
              <a:t>аввали</a:t>
            </a:r>
            <a:r>
              <a:rPr lang="ru-RU" b="1" dirty="0" smtClean="0">
                <a:latin typeface="Times New Roman Tj" panose="02020603050405020304" pitchFamily="18" charset="-52"/>
              </a:rPr>
              <a:t> соли  2018</a:t>
            </a:r>
            <a:endParaRPr lang="ru-RU" dirty="0">
              <a:latin typeface="Times New Roman Tj" panose="02020603050405020304" pitchFamily="18" charset="-52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10252506"/>
              </p:ext>
            </p:extLst>
          </p:nvPr>
        </p:nvGraphicFramePr>
        <p:xfrm>
          <a:off x="251520" y="800260"/>
          <a:ext cx="8856984" cy="589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146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 Tj" panose="02020603050405020304" pitchFamily="18" charset="-52"/>
              </a:rPr>
              <a:t>                        </a:t>
            </a:r>
            <a:r>
              <a:rPr lang="ru-RU" b="1" dirty="0" err="1" smtClean="0">
                <a:latin typeface="Times New Roman Tj" panose="02020603050405020304" pitchFamily="18" charset="-52"/>
              </a:rPr>
              <a:t>Натичаи</a:t>
            </a:r>
            <a:r>
              <a:rPr lang="ru-RU" b="1" dirty="0" smtClean="0">
                <a:latin typeface="Times New Roman Tj" panose="02020603050405020304" pitchFamily="18" charset="-52"/>
              </a:rPr>
              <a:t> мониторинги </a:t>
            </a:r>
            <a:r>
              <a:rPr lang="ru-RU" b="1" dirty="0" err="1" smtClean="0">
                <a:latin typeface="Times New Roman Tj" panose="02020603050405020304" pitchFamily="18" charset="-52"/>
              </a:rPr>
              <a:t>сатњи</a:t>
            </a:r>
            <a:r>
              <a:rPr lang="ru-RU" b="1" dirty="0" smtClean="0">
                <a:latin typeface="Times New Roman Tj" panose="02020603050405020304" pitchFamily="18" charset="-52"/>
              </a:rPr>
              <a:t> </a:t>
            </a:r>
            <a:r>
              <a:rPr lang="ru-RU" b="1" dirty="0" err="1">
                <a:latin typeface="Times New Roman Tj" panose="02020603050405020304" pitchFamily="18" charset="-52"/>
              </a:rPr>
              <a:t>донишазњудкунї</a:t>
            </a:r>
            <a:r>
              <a:rPr lang="ru-RU" b="1" dirty="0">
                <a:latin typeface="Times New Roman Tj" panose="02020603050405020304" pitchFamily="18" charset="-52"/>
              </a:rPr>
              <a:t> </a:t>
            </a:r>
            <a:endParaRPr lang="ru-RU" b="1" dirty="0" smtClean="0">
              <a:latin typeface="Times New Roman Tj" panose="02020603050405020304" pitchFamily="18" charset="-52"/>
            </a:endParaRPr>
          </a:p>
          <a:p>
            <a:r>
              <a:rPr lang="ru-RU" b="1" dirty="0">
                <a:latin typeface="Times New Roman Tj" panose="02020603050405020304" pitchFamily="18" charset="-52"/>
              </a:rPr>
              <a:t> </a:t>
            </a:r>
            <a:r>
              <a:rPr lang="ru-RU" b="1" dirty="0" smtClean="0">
                <a:latin typeface="Times New Roman Tj" panose="02020603050405020304" pitchFamily="18" charset="-52"/>
              </a:rPr>
              <a:t>                               дар соли  2018  </a:t>
            </a:r>
            <a:r>
              <a:rPr lang="ru-RU" b="1" dirty="0" err="1" smtClean="0">
                <a:latin typeface="Times New Roman Tj" panose="02020603050405020304" pitchFamily="18" charset="-52"/>
              </a:rPr>
              <a:t>ва</a:t>
            </a:r>
            <a:r>
              <a:rPr lang="ru-RU" b="1" dirty="0" smtClean="0">
                <a:latin typeface="Times New Roman Tj" panose="02020603050405020304" pitchFamily="18" charset="-52"/>
              </a:rPr>
              <a:t>  </a:t>
            </a:r>
            <a:r>
              <a:rPr lang="ru-RU" b="1" dirty="0" err="1" smtClean="0">
                <a:latin typeface="Times New Roman Tj" panose="02020603050405020304" pitchFamily="18" charset="-52"/>
              </a:rPr>
              <a:t>мукоиса</a:t>
            </a:r>
            <a:r>
              <a:rPr lang="ru-RU" b="1" dirty="0" smtClean="0">
                <a:latin typeface="Times New Roman Tj" panose="02020603050405020304" pitchFamily="18" charset="-52"/>
              </a:rPr>
              <a:t> </a:t>
            </a:r>
            <a:r>
              <a:rPr lang="ru-RU" b="1" dirty="0" err="1" smtClean="0">
                <a:latin typeface="Times New Roman Tj" panose="02020603050405020304" pitchFamily="18" charset="-52"/>
              </a:rPr>
              <a:t>бо</a:t>
            </a:r>
            <a:r>
              <a:rPr lang="ru-RU" b="1" dirty="0">
                <a:latin typeface="Times New Roman Tj" panose="02020603050405020304" pitchFamily="18" charset="-52"/>
              </a:rPr>
              <a:t> </a:t>
            </a:r>
            <a:r>
              <a:rPr lang="ru-RU" b="1" dirty="0" smtClean="0">
                <a:latin typeface="Times New Roman Tj" panose="02020603050405020304" pitchFamily="18" charset="-52"/>
              </a:rPr>
              <a:t>соли 2017</a:t>
            </a:r>
            <a:endParaRPr lang="ru-RU" dirty="0">
              <a:latin typeface="Times New Roman Tj" panose="02020603050405020304" pitchFamily="18" charset="-52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45289667"/>
              </p:ext>
            </p:extLst>
          </p:nvPr>
        </p:nvGraphicFramePr>
        <p:xfrm>
          <a:off x="251520" y="800260"/>
          <a:ext cx="8856984" cy="589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24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33637698"/>
              </p:ext>
            </p:extLst>
          </p:nvPr>
        </p:nvGraphicFramePr>
        <p:xfrm>
          <a:off x="395536" y="485964"/>
          <a:ext cx="8640960" cy="575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75656" y="11663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 Tj" panose="02020603050405020304" pitchFamily="18" charset="-52"/>
              </a:rPr>
              <a:t>     Мониторинги </a:t>
            </a:r>
            <a:r>
              <a:rPr lang="ru-RU" b="1" dirty="0" err="1" smtClean="0">
                <a:latin typeface="Times New Roman Tj" panose="02020603050405020304" pitchFamily="18" charset="-52"/>
              </a:rPr>
              <a:t>давомот</a:t>
            </a:r>
            <a:r>
              <a:rPr lang="ru-RU" b="1" dirty="0" smtClean="0">
                <a:latin typeface="Times New Roman Tj" panose="02020603050405020304" pitchFamily="18" charset="-52"/>
              </a:rPr>
              <a:t> дар </a:t>
            </a:r>
            <a:r>
              <a:rPr lang="ru-RU" b="1" dirty="0" err="1" smtClean="0">
                <a:latin typeface="Times New Roman Tj" panose="02020603050405020304" pitchFamily="18" charset="-52"/>
              </a:rPr>
              <a:t>мохи</a:t>
            </a:r>
            <a:r>
              <a:rPr lang="ru-RU" b="1" dirty="0" smtClean="0">
                <a:latin typeface="Times New Roman Tj" panose="02020603050405020304" pitchFamily="18" charset="-52"/>
              </a:rPr>
              <a:t> сентябри соли  2018</a:t>
            </a:r>
            <a:endParaRPr lang="ru-RU" dirty="0">
              <a:latin typeface="Times New Roman Tj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4209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34670579"/>
              </p:ext>
            </p:extLst>
          </p:nvPr>
        </p:nvGraphicFramePr>
        <p:xfrm>
          <a:off x="395536" y="485964"/>
          <a:ext cx="8640960" cy="575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75656" y="11663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 Tj" panose="02020603050405020304" pitchFamily="18" charset="-52"/>
              </a:rPr>
              <a:t>     Мониторинги </a:t>
            </a:r>
            <a:r>
              <a:rPr lang="ru-RU" b="1" dirty="0" err="1" smtClean="0">
                <a:latin typeface="Times New Roman Tj" panose="02020603050405020304" pitchFamily="18" charset="-52"/>
              </a:rPr>
              <a:t>давомот</a:t>
            </a:r>
            <a:r>
              <a:rPr lang="ru-RU" b="1" dirty="0" smtClean="0">
                <a:latin typeface="Times New Roman Tj" panose="02020603050405020304" pitchFamily="18" charset="-52"/>
              </a:rPr>
              <a:t> дар </a:t>
            </a:r>
            <a:r>
              <a:rPr lang="ru-RU" b="1" dirty="0" err="1" smtClean="0">
                <a:latin typeface="Times New Roman Tj" panose="02020603050405020304" pitchFamily="18" charset="-52"/>
              </a:rPr>
              <a:t>мохи</a:t>
            </a:r>
            <a:r>
              <a:rPr lang="ru-RU" b="1" dirty="0" smtClean="0">
                <a:latin typeface="Times New Roman Tj" panose="02020603050405020304" pitchFamily="18" charset="-52"/>
              </a:rPr>
              <a:t> октябри соли  2018</a:t>
            </a:r>
            <a:endParaRPr lang="ru-RU" dirty="0">
              <a:latin typeface="Times New Roman Tj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1502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99110021"/>
              </p:ext>
            </p:extLst>
          </p:nvPr>
        </p:nvGraphicFramePr>
        <p:xfrm>
          <a:off x="395536" y="485964"/>
          <a:ext cx="8640960" cy="575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75656" y="11663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 Tj" panose="02020603050405020304" pitchFamily="18" charset="-52"/>
              </a:rPr>
              <a:t>     Мониторинги </a:t>
            </a:r>
            <a:r>
              <a:rPr lang="ru-RU" b="1" dirty="0" err="1" smtClean="0">
                <a:latin typeface="Times New Roman Tj" panose="02020603050405020304" pitchFamily="18" charset="-52"/>
              </a:rPr>
              <a:t>давомот</a:t>
            </a:r>
            <a:r>
              <a:rPr lang="ru-RU" b="1" dirty="0" smtClean="0">
                <a:latin typeface="Times New Roman Tj" panose="02020603050405020304" pitchFamily="18" charset="-52"/>
              </a:rPr>
              <a:t> дар </a:t>
            </a:r>
            <a:r>
              <a:rPr lang="ru-RU" b="1" dirty="0" err="1" smtClean="0">
                <a:latin typeface="Times New Roman Tj" panose="02020603050405020304" pitchFamily="18" charset="-52"/>
              </a:rPr>
              <a:t>мохи</a:t>
            </a:r>
            <a:r>
              <a:rPr lang="ru-RU" b="1" dirty="0" smtClean="0">
                <a:latin typeface="Times New Roman Tj" panose="02020603050405020304" pitchFamily="18" charset="-52"/>
              </a:rPr>
              <a:t> ноябри соли  2018</a:t>
            </a:r>
            <a:endParaRPr lang="ru-RU" dirty="0">
              <a:latin typeface="Times New Roman Tj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30778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54068037"/>
              </p:ext>
            </p:extLst>
          </p:nvPr>
        </p:nvGraphicFramePr>
        <p:xfrm>
          <a:off x="395536" y="786774"/>
          <a:ext cx="8640960" cy="575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71600" y="116632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 Tj" panose="02020603050405020304" pitchFamily="18" charset="-52"/>
              </a:rPr>
              <a:t>        Мониторинги </a:t>
            </a:r>
            <a:r>
              <a:rPr lang="ru-RU" b="1" dirty="0" err="1" smtClean="0">
                <a:latin typeface="Times New Roman Tj" panose="02020603050405020304" pitchFamily="18" charset="-52"/>
              </a:rPr>
              <a:t>давомот</a:t>
            </a:r>
            <a:r>
              <a:rPr lang="ru-RU" b="1" dirty="0" smtClean="0">
                <a:latin typeface="Times New Roman Tj" panose="02020603050405020304" pitchFamily="18" charset="-52"/>
              </a:rPr>
              <a:t> дар </a:t>
            </a:r>
            <a:r>
              <a:rPr lang="ru-RU" b="1" dirty="0" err="1" smtClean="0">
                <a:latin typeface="Times New Roman Tj" panose="02020603050405020304" pitchFamily="18" charset="-52"/>
              </a:rPr>
              <a:t>семохаи</a:t>
            </a:r>
            <a:r>
              <a:rPr lang="ru-RU" b="1" dirty="0" smtClean="0">
                <a:latin typeface="Times New Roman Tj" panose="02020603050405020304" pitchFamily="18" charset="-52"/>
              </a:rPr>
              <a:t> </a:t>
            </a:r>
            <a:r>
              <a:rPr lang="ru-RU" b="1" dirty="0" err="1" smtClean="0">
                <a:latin typeface="Times New Roman Tj" panose="02020603050405020304" pitchFamily="18" charset="-52"/>
              </a:rPr>
              <a:t>аввали</a:t>
            </a:r>
            <a:r>
              <a:rPr lang="ru-RU" b="1" dirty="0" smtClean="0">
                <a:latin typeface="Times New Roman Tj" panose="02020603050405020304" pitchFamily="18" charset="-52"/>
              </a:rPr>
              <a:t> соли  2018</a:t>
            </a:r>
            <a:endParaRPr lang="ru-RU" dirty="0">
              <a:latin typeface="Times New Roman Tj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2966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793</TotalTime>
  <Words>75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Holboboev</cp:lastModifiedBy>
  <cp:revision>99</cp:revision>
  <dcterms:created xsi:type="dcterms:W3CDTF">2015-12-15T07:47:16Z</dcterms:created>
  <dcterms:modified xsi:type="dcterms:W3CDTF">2018-12-08T05:33:39Z</dcterms:modified>
</cp:coreProperties>
</file>